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71" r:id="rId3"/>
    <p:sldId id="272" r:id="rId4"/>
    <p:sldId id="273"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16" d="100"/>
          <a:sy n="116" d="100"/>
        </p:scale>
        <p:origin x="65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827B2-6995-48F8-8484-5FDCF8E2D6DD}" type="datetimeFigureOut">
              <a:rPr lang="de-AT" smtClean="0"/>
              <a:t>28.08.2024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DB3A-3ADE-4C6A-9AF9-A469BE3845B3}" type="slidenum">
              <a:rPr lang="de-AT" smtClean="0"/>
              <a:t>‹Nr.›</a:t>
            </a:fld>
            <a:endParaRPr lang="de-AT"/>
          </a:p>
        </p:txBody>
      </p:sp>
    </p:spTree>
    <p:extLst>
      <p:ext uri="{BB962C8B-B14F-4D97-AF65-F5344CB8AC3E}">
        <p14:creationId xmlns:p14="http://schemas.microsoft.com/office/powerpoint/2010/main" val="155349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83D33AFA-1A20-4883-9F49-EDC90EDCFA99}" type="slidenum">
              <a:rPr lang="de-AT" smtClean="0"/>
              <a:t>1</a:t>
            </a:fld>
            <a:endParaRPr lang="de-AT"/>
          </a:p>
        </p:txBody>
      </p:sp>
    </p:spTree>
    <p:extLst>
      <p:ext uri="{BB962C8B-B14F-4D97-AF65-F5344CB8AC3E}">
        <p14:creationId xmlns:p14="http://schemas.microsoft.com/office/powerpoint/2010/main" val="340483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D33AFA-1A20-4883-9F49-EDC90EDCFA99}" type="slidenum">
              <a:rPr lang="de-AT" smtClean="0"/>
              <a:t>2</a:t>
            </a:fld>
            <a:endParaRPr lang="de-AT"/>
          </a:p>
        </p:txBody>
      </p:sp>
    </p:spTree>
    <p:extLst>
      <p:ext uri="{BB962C8B-B14F-4D97-AF65-F5344CB8AC3E}">
        <p14:creationId xmlns:p14="http://schemas.microsoft.com/office/powerpoint/2010/main" val="290451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D33AFA-1A20-4883-9F49-EDC90EDCFA99}" type="slidenum">
              <a:rPr lang="de-AT" smtClean="0"/>
              <a:t>3</a:t>
            </a:fld>
            <a:endParaRPr lang="de-AT"/>
          </a:p>
        </p:txBody>
      </p:sp>
    </p:spTree>
    <p:extLst>
      <p:ext uri="{BB962C8B-B14F-4D97-AF65-F5344CB8AC3E}">
        <p14:creationId xmlns:p14="http://schemas.microsoft.com/office/powerpoint/2010/main" val="51806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D33AFA-1A20-4883-9F49-EDC90EDCFA99}" type="slidenum">
              <a:rPr lang="de-AT" smtClean="0"/>
              <a:t>4</a:t>
            </a:fld>
            <a:endParaRPr lang="de-AT"/>
          </a:p>
        </p:txBody>
      </p:sp>
    </p:spTree>
    <p:extLst>
      <p:ext uri="{BB962C8B-B14F-4D97-AF65-F5344CB8AC3E}">
        <p14:creationId xmlns:p14="http://schemas.microsoft.com/office/powerpoint/2010/main" val="242453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0693A-7E22-2FEB-EF33-9DDC18CDBC5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67E72DF6-75B8-E06D-C1A6-CF8278F9C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8BE7D608-EF83-4E58-7D90-A3229C5F60E6}"/>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5" name="Fußzeilenplatzhalter 4">
            <a:extLst>
              <a:ext uri="{FF2B5EF4-FFF2-40B4-BE49-F238E27FC236}">
                <a16:creationId xmlns:a16="http://schemas.microsoft.com/office/drawing/2014/main" id="{573A1960-1F27-BB36-1991-01E5913F8ED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88F579F-5AE8-111E-CE04-A904950CB7CD}"/>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308028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6452A-1702-2DAE-DB7F-06204AE494E1}"/>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6C73D9B-2CA3-7E87-50C5-7D7AB470C7F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95C9A3C-92FC-7593-EC61-8D52CE52FD2F}"/>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5" name="Fußzeilenplatzhalter 4">
            <a:extLst>
              <a:ext uri="{FF2B5EF4-FFF2-40B4-BE49-F238E27FC236}">
                <a16:creationId xmlns:a16="http://schemas.microsoft.com/office/drawing/2014/main" id="{F9FC7E06-106C-681C-8465-C40F80C976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E687596-D940-BE40-04B9-D600AFAF4D2A}"/>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111869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BFEFD5F-0462-E40D-59EA-1633E320C58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6D7902F6-0657-F91D-8649-D6AFFE735B6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D6C1CD5-E7D7-3BED-E30A-0F1E75C8D281}"/>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5" name="Fußzeilenplatzhalter 4">
            <a:extLst>
              <a:ext uri="{FF2B5EF4-FFF2-40B4-BE49-F238E27FC236}">
                <a16:creationId xmlns:a16="http://schemas.microsoft.com/office/drawing/2014/main" id="{E0FC29F3-6343-2507-C1BD-05C93D26724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8EEB38A-4556-A9C2-5BAA-0D67358B309D}"/>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295249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40404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a:lnSpc>
                <a:spcPct val="100000"/>
              </a:lnSpc>
              <a:spcBef>
                <a:spcPts val="15"/>
              </a:spcBef>
            </a:pPr>
            <a:r>
              <a:rPr spc="-5" dirty="0"/>
              <a:t>DR. DR. PETRA </a:t>
            </a:r>
            <a:r>
              <a:rPr dirty="0"/>
              <a:t>INWINKL</a:t>
            </a:r>
            <a:r>
              <a:rPr spc="-80" dirty="0"/>
              <a:t> </a:t>
            </a:r>
            <a:r>
              <a:rPr spc="-5" dirty="0"/>
              <a:t>STB</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A43F8DB-5CDF-4B3A-8AFA-E58BD591F785}" type="datetime1">
              <a:rPr lang="en-US" smtClean="0"/>
              <a:t>8/28/2024</a:t>
            </a:fld>
            <a:endParaRPr lang="en-US"/>
          </a:p>
        </p:txBody>
      </p:sp>
      <p:sp>
        <p:nvSpPr>
          <p:cNvPr id="5" name="Holder 5"/>
          <p:cNvSpPr>
            <a:spLocks noGrp="1"/>
          </p:cNvSpPr>
          <p:nvPr>
            <p:ph type="sldNum" sz="quarter" idx="7"/>
          </p:nvPr>
        </p:nvSpPr>
        <p:spPr/>
        <p:txBody>
          <a:bodyPr lIns="0" tIns="0" rIns="0" bIns="0"/>
          <a:lstStyle>
            <a:lvl1pPr>
              <a:defRPr sz="1050" b="0" i="0">
                <a:solidFill>
                  <a:schemeClr val="bg1"/>
                </a:solidFill>
                <a:latin typeface="Arial"/>
                <a:cs typeface="Arial"/>
              </a:defRPr>
            </a:lvl1pPr>
          </a:lstStyle>
          <a:p>
            <a:pPr marL="38100">
              <a:lnSpc>
                <a:spcPct val="100000"/>
              </a:lnSpc>
              <a:spcBef>
                <a:spcPts val="5"/>
              </a:spcBef>
            </a:pPr>
            <a:fld id="{81D60167-4931-47E6-BA6A-407CBD079E47}" type="slidenum">
              <a:rPr dirty="0"/>
              <a:t>‹Nr.›</a:t>
            </a:fld>
            <a:endParaRPr dirty="0"/>
          </a:p>
        </p:txBody>
      </p:sp>
    </p:spTree>
    <p:extLst>
      <p:ext uri="{BB962C8B-B14F-4D97-AF65-F5344CB8AC3E}">
        <p14:creationId xmlns:p14="http://schemas.microsoft.com/office/powerpoint/2010/main" val="233023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FF37C-6015-494C-6D02-4DDC064230F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4D2DE3EE-CB3C-6768-554E-39876DA5A2C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0CD4656-3B1C-191A-D639-5C215F23DF34}"/>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5" name="Fußzeilenplatzhalter 4">
            <a:extLst>
              <a:ext uri="{FF2B5EF4-FFF2-40B4-BE49-F238E27FC236}">
                <a16:creationId xmlns:a16="http://schemas.microsoft.com/office/drawing/2014/main" id="{62D9BF41-2F59-7343-32A8-C8848083993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0C66E97-CAE6-7E2A-9536-251C8EB0C3A3}"/>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297133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D4BF4-5F10-3FF8-59CD-7F9F0CB4606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D3899A75-DAA9-5737-8746-91F010D8B2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6E325D0-96F9-5D57-10D2-C3A2DDABE5A3}"/>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5" name="Fußzeilenplatzhalter 4">
            <a:extLst>
              <a:ext uri="{FF2B5EF4-FFF2-40B4-BE49-F238E27FC236}">
                <a16:creationId xmlns:a16="http://schemas.microsoft.com/office/drawing/2014/main" id="{BDE946E7-C5EC-AB7A-6B8F-6D6538727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733F09D-F260-5774-895D-EAC683675274}"/>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34327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B3ADB-8D2E-D65A-C0FA-EF6044A9AFF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2E4F2241-3BDF-E365-CDF2-0E8E6AED75C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B48410-EF3C-32C8-BB5C-22F4729805A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DD91249F-76B6-1925-9570-28B0E10B17BD}"/>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6" name="Fußzeilenplatzhalter 5">
            <a:extLst>
              <a:ext uri="{FF2B5EF4-FFF2-40B4-BE49-F238E27FC236}">
                <a16:creationId xmlns:a16="http://schemas.microsoft.com/office/drawing/2014/main" id="{43C479F1-A71F-BDC9-C669-65A66AED05B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EAF4A50-331F-7B16-888A-9EF2C9996A23}"/>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69445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5F610-B475-0177-3070-6CFB764E9A91}"/>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81128BA6-100D-6494-968F-0EC587287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82AD129-8427-CDEA-5FCB-87B3172A97E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1A6493FB-012F-ECD8-071C-AED782068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D6F88-AFBB-D4F1-10F1-F6976C972B5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E945D788-80C5-0ECB-66D4-1CF5E00D0FA5}"/>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8" name="Fußzeilenplatzhalter 7">
            <a:extLst>
              <a:ext uri="{FF2B5EF4-FFF2-40B4-BE49-F238E27FC236}">
                <a16:creationId xmlns:a16="http://schemas.microsoft.com/office/drawing/2014/main" id="{3C7E25AC-8325-18FA-35A0-289C3C74E6A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E59FF92D-3774-F698-6D32-F7A0BAD33B30}"/>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202217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1ACE72-24EF-1CB8-8ED2-D7DACB94CD1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214487DA-0846-16D7-556D-0437363D08CA}"/>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4" name="Fußzeilenplatzhalter 3">
            <a:extLst>
              <a:ext uri="{FF2B5EF4-FFF2-40B4-BE49-F238E27FC236}">
                <a16:creationId xmlns:a16="http://schemas.microsoft.com/office/drawing/2014/main" id="{0137ECE1-B150-A9BC-5758-183028D5C3A4}"/>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69495831-AAAB-91D6-5C03-B2B33989BD73}"/>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9940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7E9FAD3-E30C-99BE-830F-468906D95A34}"/>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3" name="Fußzeilenplatzhalter 2">
            <a:extLst>
              <a:ext uri="{FF2B5EF4-FFF2-40B4-BE49-F238E27FC236}">
                <a16:creationId xmlns:a16="http://schemas.microsoft.com/office/drawing/2014/main" id="{A6B3621E-CB74-21D2-55F4-1A7C23342BE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EAE126B-929C-0812-B6E1-3BA1FE8CCA6B}"/>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294385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E8F0E-259E-4D58-6444-CA75FEF20CA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376B46F-5BBB-C5BE-37B9-461E939E4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39CB211C-1C3C-EFE3-96D3-04A45E56F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268C47A-53B1-705D-144C-9D6301FCCD57}"/>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6" name="Fußzeilenplatzhalter 5">
            <a:extLst>
              <a:ext uri="{FF2B5EF4-FFF2-40B4-BE49-F238E27FC236}">
                <a16:creationId xmlns:a16="http://schemas.microsoft.com/office/drawing/2014/main" id="{02BED367-32CF-690F-4954-4702FBCDCD7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A34E414-1E90-A464-495C-A07C029FD5BE}"/>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6787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7A932-1166-2385-81DA-B0F1F7681E4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0AC34EC6-4205-841A-F3A0-35FAC8C6E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C718C88-0404-A4D4-FD06-86D2FB4E0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C27726F-B855-0DE2-2638-FED2AD628617}"/>
              </a:ext>
            </a:extLst>
          </p:cNvPr>
          <p:cNvSpPr>
            <a:spLocks noGrp="1"/>
          </p:cNvSpPr>
          <p:nvPr>
            <p:ph type="dt" sz="half" idx="10"/>
          </p:nvPr>
        </p:nvSpPr>
        <p:spPr/>
        <p:txBody>
          <a:bodyPr/>
          <a:lstStyle/>
          <a:p>
            <a:fld id="{8F6860A1-DE1F-4768-B583-98C442DDBB9A}" type="datetimeFigureOut">
              <a:rPr lang="de-AT" smtClean="0"/>
              <a:t>28.08.2024</a:t>
            </a:fld>
            <a:endParaRPr lang="de-AT"/>
          </a:p>
        </p:txBody>
      </p:sp>
      <p:sp>
        <p:nvSpPr>
          <p:cNvPr id="6" name="Fußzeilenplatzhalter 5">
            <a:extLst>
              <a:ext uri="{FF2B5EF4-FFF2-40B4-BE49-F238E27FC236}">
                <a16:creationId xmlns:a16="http://schemas.microsoft.com/office/drawing/2014/main" id="{3CD43555-A26F-E2F6-B976-691B3EA620F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7DABDA2-376F-228F-8276-8D00FB5A74B1}"/>
              </a:ext>
            </a:extLst>
          </p:cNvPr>
          <p:cNvSpPr>
            <a:spLocks noGrp="1"/>
          </p:cNvSpPr>
          <p:nvPr>
            <p:ph type="sldNum" sz="quarter" idx="12"/>
          </p:nvPr>
        </p:nvSpPr>
        <p:spPr/>
        <p:txBody>
          <a:bodyPr/>
          <a:lstStyle/>
          <a:p>
            <a:fld id="{2276920B-17DC-4763-BA11-ACF05AFF55E5}" type="slidenum">
              <a:rPr lang="de-AT" smtClean="0"/>
              <a:t>‹Nr.›</a:t>
            </a:fld>
            <a:endParaRPr lang="de-AT"/>
          </a:p>
        </p:txBody>
      </p:sp>
    </p:spTree>
    <p:extLst>
      <p:ext uri="{BB962C8B-B14F-4D97-AF65-F5344CB8AC3E}">
        <p14:creationId xmlns:p14="http://schemas.microsoft.com/office/powerpoint/2010/main" val="225679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D57A4CC-535F-D6DF-3DF7-F052B34C6F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B0F4E81E-08B2-C520-EC62-C16B5DD03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AAC0D00-9DD4-E197-0419-57544406A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6860A1-DE1F-4768-B583-98C442DDBB9A}" type="datetimeFigureOut">
              <a:rPr lang="de-AT" smtClean="0"/>
              <a:t>28.08.2024</a:t>
            </a:fld>
            <a:endParaRPr lang="de-AT"/>
          </a:p>
        </p:txBody>
      </p:sp>
      <p:sp>
        <p:nvSpPr>
          <p:cNvPr id="5" name="Fußzeilenplatzhalter 4">
            <a:extLst>
              <a:ext uri="{FF2B5EF4-FFF2-40B4-BE49-F238E27FC236}">
                <a16:creationId xmlns:a16="http://schemas.microsoft.com/office/drawing/2014/main" id="{4D88B7B0-BE1F-D882-57BA-B20E60B0F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07CF0ED7-12B9-04AA-5B9C-E414FE7A2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76920B-17DC-4763-BA11-ACF05AFF55E5}" type="slidenum">
              <a:rPr lang="de-AT" smtClean="0"/>
              <a:t>‹Nr.›</a:t>
            </a:fld>
            <a:endParaRPr lang="de-AT"/>
          </a:p>
        </p:txBody>
      </p:sp>
    </p:spTree>
    <p:extLst>
      <p:ext uri="{BB962C8B-B14F-4D97-AF65-F5344CB8AC3E}">
        <p14:creationId xmlns:p14="http://schemas.microsoft.com/office/powerpoint/2010/main" val="408890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extrw.univie.ac.at/e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mailto:sophie.herrele@univie.ac.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F4CB0E85-32B8-4FA1-CD70-5D9D2ACB9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284" y="1300452"/>
            <a:ext cx="9481430" cy="5251796"/>
          </a:xfrm>
          <a:prstGeom prst="rect">
            <a:avLst/>
          </a:prstGeom>
        </p:spPr>
      </p:pic>
      <p:grpSp>
        <p:nvGrpSpPr>
          <p:cNvPr id="2" name="object 2"/>
          <p:cNvGrpSpPr/>
          <p:nvPr/>
        </p:nvGrpSpPr>
        <p:grpSpPr>
          <a:xfrm>
            <a:off x="0" y="6333744"/>
            <a:ext cx="12192000" cy="524510"/>
            <a:chOff x="0" y="6333744"/>
            <a:chExt cx="12192000" cy="524510"/>
          </a:xfrm>
        </p:grpSpPr>
        <p:sp>
          <p:nvSpPr>
            <p:cNvPr id="3" name="object 3"/>
            <p:cNvSpPr/>
            <p:nvPr/>
          </p:nvSpPr>
          <p:spPr>
            <a:xfrm>
              <a:off x="0" y="6400800"/>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BC572C"/>
            </a:solidFill>
          </p:spPr>
          <p:txBody>
            <a:bodyPr wrap="square" lIns="0" tIns="0" rIns="0" bIns="0" rtlCol="0"/>
            <a:lstStyle/>
            <a:p>
              <a:endParaRPr/>
            </a:p>
          </p:txBody>
        </p:sp>
        <p:sp>
          <p:nvSpPr>
            <p:cNvPr id="4" name="object 4"/>
            <p:cNvSpPr/>
            <p:nvPr/>
          </p:nvSpPr>
          <p:spPr>
            <a:xfrm>
              <a:off x="0" y="6333744"/>
              <a:ext cx="12192000" cy="67310"/>
            </a:xfrm>
            <a:custGeom>
              <a:avLst/>
              <a:gdLst/>
              <a:ahLst/>
              <a:cxnLst/>
              <a:rect l="l" t="t" r="r" b="b"/>
              <a:pathLst>
                <a:path w="12192000" h="67310">
                  <a:moveTo>
                    <a:pt x="12192000" y="0"/>
                  </a:moveTo>
                  <a:lnTo>
                    <a:pt x="0" y="0"/>
                  </a:lnTo>
                  <a:lnTo>
                    <a:pt x="0" y="67055"/>
                  </a:lnTo>
                  <a:lnTo>
                    <a:pt x="12192000" y="67055"/>
                  </a:lnTo>
                  <a:lnTo>
                    <a:pt x="12192000" y="0"/>
                  </a:lnTo>
                  <a:close/>
                </a:path>
              </a:pathLst>
            </a:custGeom>
            <a:solidFill>
              <a:srgbClr val="E38312"/>
            </a:solidFill>
          </p:spPr>
          <p:txBody>
            <a:bodyPr wrap="square" lIns="0" tIns="0" rIns="0" bIns="0" rtlCol="0"/>
            <a:lstStyle/>
            <a:p>
              <a:endParaRPr/>
            </a:p>
          </p:txBody>
        </p:sp>
      </p:grpSp>
      <p:sp>
        <p:nvSpPr>
          <p:cNvPr id="6" name="object 6"/>
          <p:cNvSpPr txBox="1">
            <a:spLocks noGrp="1"/>
          </p:cNvSpPr>
          <p:nvPr>
            <p:ph type="title"/>
          </p:nvPr>
        </p:nvSpPr>
        <p:spPr>
          <a:xfrm>
            <a:off x="1355284" y="156690"/>
            <a:ext cx="9481431" cy="1342099"/>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0" tIns="124460" rIns="0" bIns="0" rtlCol="0">
            <a:spAutoFit/>
          </a:bodyPr>
          <a:lstStyle/>
          <a:p>
            <a:pPr marL="12700" marR="5080" indent="-635" algn="ctr">
              <a:lnSpc>
                <a:spcPts val="4900"/>
              </a:lnSpc>
              <a:spcBef>
                <a:spcPts val="980"/>
              </a:spcBef>
            </a:pPr>
            <a:r>
              <a:rPr lang="en-US" sz="4000" spc="-55" dirty="0">
                <a:solidFill>
                  <a:schemeClr val="bg2"/>
                </a:solidFill>
              </a:rPr>
              <a:t>Financial Accounting and Reporting I &amp; II New Master curriculum from WS 2024</a:t>
            </a:r>
            <a:endParaRPr sz="4000" spc="-55" dirty="0">
              <a:solidFill>
                <a:schemeClr val="bg2"/>
              </a:solidFill>
            </a:endParaRPr>
          </a:p>
        </p:txBody>
      </p:sp>
      <p:sp>
        <p:nvSpPr>
          <p:cNvPr id="10" name="object 10"/>
          <p:cNvSpPr txBox="1">
            <a:spLocks noGrp="1"/>
          </p:cNvSpPr>
          <p:nvPr>
            <p:ph type="ftr" sz="quarter" idx="5"/>
          </p:nvPr>
        </p:nvSpPr>
        <p:spPr>
          <a:xfrm>
            <a:off x="4038600" y="6468701"/>
            <a:ext cx="4114800" cy="140423"/>
          </a:xfrm>
          <a:prstGeom prst="rect">
            <a:avLst/>
          </a:prstGeom>
        </p:spPr>
        <p:txBody>
          <a:bodyPr vert="horz" wrap="square" lIns="0" tIns="1905" rIns="0" bIns="0" rtlCol="0">
            <a:spAutoFit/>
          </a:bodyPr>
          <a:lstStyle/>
          <a:p>
            <a:pPr marL="12700">
              <a:lnSpc>
                <a:spcPct val="100000"/>
              </a:lnSpc>
              <a:spcBef>
                <a:spcPts val="15"/>
              </a:spcBef>
            </a:pPr>
            <a:r>
              <a:rPr lang="en-US" dirty="0"/>
              <a:t>© </a:t>
            </a:r>
            <a:r>
              <a:rPr spc="-5" dirty="0"/>
              <a:t>DR. DR. PETRA </a:t>
            </a:r>
            <a:r>
              <a:rPr dirty="0"/>
              <a:t>INWINKL</a:t>
            </a:r>
            <a:endParaRPr spc="-5" dirty="0"/>
          </a:p>
        </p:txBody>
      </p:sp>
      <p:sp>
        <p:nvSpPr>
          <p:cNvPr id="11" name="Slide Number Placeholder 10">
            <a:extLst>
              <a:ext uri="{FF2B5EF4-FFF2-40B4-BE49-F238E27FC236}">
                <a16:creationId xmlns:a16="http://schemas.microsoft.com/office/drawing/2014/main" id="{2BBA588A-405B-4807-A77E-CC1FB5F2E3C4}"/>
              </a:ext>
            </a:extLst>
          </p:cNvPr>
          <p:cNvSpPr>
            <a:spLocks noGrp="1"/>
          </p:cNvSpPr>
          <p:nvPr>
            <p:ph type="sldNum" sz="quarter" idx="7"/>
          </p:nvPr>
        </p:nvSpPr>
        <p:spPr/>
        <p:txBody>
          <a:bodyPr/>
          <a:lstStyle/>
          <a:p>
            <a:pPr marL="38100">
              <a:lnSpc>
                <a:spcPct val="100000"/>
              </a:lnSpc>
              <a:spcBef>
                <a:spcPts val="5"/>
              </a:spcBef>
            </a:pPr>
            <a:fld id="{81D60167-4931-47E6-BA6A-407CBD079E47}" type="slidenum">
              <a:rPr lang="en-AT" smtClean="0"/>
              <a:t>1</a:t>
            </a:fld>
            <a:endParaRPr lang="en-AT" dirty="0"/>
          </a:p>
        </p:txBody>
      </p:sp>
    </p:spTree>
    <p:extLst>
      <p:ext uri="{BB962C8B-B14F-4D97-AF65-F5344CB8AC3E}">
        <p14:creationId xmlns:p14="http://schemas.microsoft.com/office/powerpoint/2010/main" val="295862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object 2">
            <a:extLst>
              <a:ext uri="{FF2B5EF4-FFF2-40B4-BE49-F238E27FC236}">
                <a16:creationId xmlns:a16="http://schemas.microsoft.com/office/drawing/2014/main" id="{6FD809A8-7AE0-8B8A-3A11-1C14F62EA919}"/>
              </a:ext>
            </a:extLst>
          </p:cNvPr>
          <p:cNvGrpSpPr/>
          <p:nvPr/>
        </p:nvGrpSpPr>
        <p:grpSpPr>
          <a:xfrm>
            <a:off x="0" y="6333744"/>
            <a:ext cx="12192000" cy="524510"/>
            <a:chOff x="0" y="6333744"/>
            <a:chExt cx="12192000" cy="524510"/>
          </a:xfrm>
        </p:grpSpPr>
        <p:sp>
          <p:nvSpPr>
            <p:cNvPr id="12" name="object 3">
              <a:extLst>
                <a:ext uri="{FF2B5EF4-FFF2-40B4-BE49-F238E27FC236}">
                  <a16:creationId xmlns:a16="http://schemas.microsoft.com/office/drawing/2014/main" id="{6C20BF08-B9FF-3996-5E07-024496FC707A}"/>
                </a:ext>
              </a:extLst>
            </p:cNvPr>
            <p:cNvSpPr/>
            <p:nvPr/>
          </p:nvSpPr>
          <p:spPr>
            <a:xfrm>
              <a:off x="0" y="6400800"/>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BC572C"/>
            </a:solidFill>
          </p:spPr>
          <p:txBody>
            <a:bodyPr wrap="square" lIns="0" tIns="0" rIns="0" bIns="0" rtlCol="0"/>
            <a:lstStyle/>
            <a:p>
              <a:endParaRPr/>
            </a:p>
          </p:txBody>
        </p:sp>
        <p:sp>
          <p:nvSpPr>
            <p:cNvPr id="13" name="object 4">
              <a:extLst>
                <a:ext uri="{FF2B5EF4-FFF2-40B4-BE49-F238E27FC236}">
                  <a16:creationId xmlns:a16="http://schemas.microsoft.com/office/drawing/2014/main" id="{9E8ECB32-63FA-4771-C7A2-3B5FFBC158E3}"/>
                </a:ext>
              </a:extLst>
            </p:cNvPr>
            <p:cNvSpPr/>
            <p:nvPr/>
          </p:nvSpPr>
          <p:spPr>
            <a:xfrm>
              <a:off x="0" y="6333744"/>
              <a:ext cx="12192000" cy="67310"/>
            </a:xfrm>
            <a:custGeom>
              <a:avLst/>
              <a:gdLst/>
              <a:ahLst/>
              <a:cxnLst/>
              <a:rect l="l" t="t" r="r" b="b"/>
              <a:pathLst>
                <a:path w="12192000" h="67310">
                  <a:moveTo>
                    <a:pt x="12192000" y="0"/>
                  </a:moveTo>
                  <a:lnTo>
                    <a:pt x="0" y="0"/>
                  </a:lnTo>
                  <a:lnTo>
                    <a:pt x="0" y="67055"/>
                  </a:lnTo>
                  <a:lnTo>
                    <a:pt x="12192000" y="67055"/>
                  </a:lnTo>
                  <a:lnTo>
                    <a:pt x="12192000" y="0"/>
                  </a:lnTo>
                  <a:close/>
                </a:path>
              </a:pathLst>
            </a:custGeom>
            <a:solidFill>
              <a:srgbClr val="E38312"/>
            </a:solidFill>
          </p:spPr>
          <p:txBody>
            <a:bodyPr wrap="square" lIns="0" tIns="0" rIns="0" bIns="0" rtlCol="0"/>
            <a:lstStyle/>
            <a:p>
              <a:endParaRPr/>
            </a:p>
          </p:txBody>
        </p:sp>
      </p:grpSp>
      <p:sp>
        <p:nvSpPr>
          <p:cNvPr id="5" name="Textfeld 4">
            <a:extLst>
              <a:ext uri="{FF2B5EF4-FFF2-40B4-BE49-F238E27FC236}">
                <a16:creationId xmlns:a16="http://schemas.microsoft.com/office/drawing/2014/main" id="{DDBBF4D1-E534-C19B-2D98-CEB8A75EEF21}"/>
              </a:ext>
            </a:extLst>
          </p:cNvPr>
          <p:cNvSpPr txBox="1"/>
          <p:nvPr/>
        </p:nvSpPr>
        <p:spPr>
          <a:xfrm>
            <a:off x="374006" y="654261"/>
            <a:ext cx="11347770" cy="1754326"/>
          </a:xfrm>
          <a:prstGeom prst="rect">
            <a:avLst/>
          </a:prstGeom>
          <a:solidFill>
            <a:srgbClr val="00B0F0"/>
          </a:solidFill>
        </p:spPr>
        <p:txBody>
          <a:bodyPr wrap="square" rtlCol="0" anchor="ctr">
            <a:spAutoFit/>
          </a:bodyPr>
          <a:lstStyle/>
          <a:p>
            <a:pPr algn="ctr"/>
            <a:endParaRPr lang="de-AT" sz="2400" dirty="0"/>
          </a:p>
          <a:p>
            <a:pPr algn="ctr"/>
            <a:endParaRPr lang="de-AT" sz="2400" dirty="0"/>
          </a:p>
          <a:p>
            <a:pPr algn="ctr"/>
            <a:endParaRPr lang="de-AT" sz="2000" dirty="0"/>
          </a:p>
          <a:p>
            <a:pPr algn="ctr"/>
            <a:endParaRPr lang="de-AT" sz="2000" dirty="0"/>
          </a:p>
          <a:p>
            <a:pPr algn="ctr"/>
            <a:endParaRPr lang="de-AT" sz="2000" dirty="0"/>
          </a:p>
        </p:txBody>
      </p:sp>
      <p:sp>
        <p:nvSpPr>
          <p:cNvPr id="6" name="Textfeld 5">
            <a:extLst>
              <a:ext uri="{FF2B5EF4-FFF2-40B4-BE49-F238E27FC236}">
                <a16:creationId xmlns:a16="http://schemas.microsoft.com/office/drawing/2014/main" id="{B01114FB-2D0C-A545-C312-C2B6FC005A1F}"/>
              </a:ext>
            </a:extLst>
          </p:cNvPr>
          <p:cNvSpPr txBox="1"/>
          <p:nvPr/>
        </p:nvSpPr>
        <p:spPr>
          <a:xfrm>
            <a:off x="473095" y="660460"/>
            <a:ext cx="5394304" cy="369332"/>
          </a:xfrm>
          <a:prstGeom prst="rect">
            <a:avLst/>
          </a:prstGeom>
          <a:solidFill>
            <a:schemeClr val="accent1">
              <a:lumMod val="20000"/>
              <a:lumOff val="80000"/>
            </a:schemeClr>
          </a:solidFill>
          <a:ln w="22225">
            <a:solidFill>
              <a:schemeClr val="accent1"/>
            </a:solidFill>
            <a:prstDash val="sysDash"/>
          </a:ln>
        </p:spPr>
        <p:txBody>
          <a:bodyPr wrap="square" rtlCol="0" anchor="ctr">
            <a:spAutoFit/>
          </a:bodyPr>
          <a:lstStyle/>
          <a:p>
            <a:pPr algn="ctr"/>
            <a:r>
              <a:rPr lang="de-AT" b="1" dirty="0"/>
              <a:t>Basic Modules (GM) – 3 </a:t>
            </a:r>
            <a:r>
              <a:rPr lang="de-AT" b="1" dirty="0" err="1"/>
              <a:t>Complusory</a:t>
            </a:r>
            <a:r>
              <a:rPr lang="de-AT" b="1" dirty="0"/>
              <a:t> Modules (VO):</a:t>
            </a:r>
          </a:p>
        </p:txBody>
      </p:sp>
      <p:sp>
        <p:nvSpPr>
          <p:cNvPr id="7" name="Textfeld 6">
            <a:extLst>
              <a:ext uri="{FF2B5EF4-FFF2-40B4-BE49-F238E27FC236}">
                <a16:creationId xmlns:a16="http://schemas.microsoft.com/office/drawing/2014/main" id="{2BAE6EE1-38BB-077E-1897-A56B58A6A19F}"/>
              </a:ext>
            </a:extLst>
          </p:cNvPr>
          <p:cNvSpPr txBox="1"/>
          <p:nvPr/>
        </p:nvSpPr>
        <p:spPr>
          <a:xfrm>
            <a:off x="6129439" y="664663"/>
            <a:ext cx="5394303" cy="369332"/>
          </a:xfrm>
          <a:prstGeom prst="rect">
            <a:avLst/>
          </a:prstGeom>
          <a:solidFill>
            <a:schemeClr val="accent1">
              <a:lumMod val="20000"/>
              <a:lumOff val="80000"/>
            </a:schemeClr>
          </a:solidFill>
          <a:ln w="22225">
            <a:solidFill>
              <a:schemeClr val="accent1"/>
            </a:solidFill>
            <a:prstDash val="sysDash"/>
          </a:ln>
        </p:spPr>
        <p:txBody>
          <a:bodyPr wrap="square" rtlCol="0" anchor="ctr">
            <a:spAutoFit/>
          </a:bodyPr>
          <a:lstStyle>
            <a:defPPr>
              <a:defRPr lang="de-DE"/>
            </a:defPPr>
            <a:lvl1pPr algn="ctr">
              <a:defRPr/>
            </a:lvl1pPr>
          </a:lstStyle>
          <a:p>
            <a:r>
              <a:rPr lang="de-AT" b="1" dirty="0"/>
              <a:t>Consolidation Modules – </a:t>
            </a:r>
            <a:r>
              <a:rPr lang="de-AT" b="1" dirty="0" err="1"/>
              <a:t>Elective</a:t>
            </a:r>
            <a:r>
              <a:rPr lang="de-AT" b="1" dirty="0"/>
              <a:t> Modules (VO):</a:t>
            </a:r>
          </a:p>
        </p:txBody>
      </p:sp>
      <p:sp>
        <p:nvSpPr>
          <p:cNvPr id="8" name="Textfeld 7">
            <a:extLst>
              <a:ext uri="{FF2B5EF4-FFF2-40B4-BE49-F238E27FC236}">
                <a16:creationId xmlns:a16="http://schemas.microsoft.com/office/drawing/2014/main" id="{E77A69DF-79A8-E7D7-338F-7BE4598B7C18}"/>
              </a:ext>
            </a:extLst>
          </p:cNvPr>
          <p:cNvSpPr txBox="1"/>
          <p:nvPr/>
        </p:nvSpPr>
        <p:spPr>
          <a:xfrm>
            <a:off x="360307" y="2660275"/>
            <a:ext cx="11347770" cy="3785652"/>
          </a:xfrm>
          <a:prstGeom prst="rect">
            <a:avLst/>
          </a:prstGeom>
          <a:solidFill>
            <a:srgbClr val="92D050"/>
          </a:solidFill>
        </p:spPr>
        <p:txBody>
          <a:bodyPr wrap="square" rtlCol="0" anchor="ctr">
            <a:spAutoFit/>
          </a:bodyPr>
          <a:lstStyle/>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p:txBody>
      </p:sp>
      <p:sp>
        <p:nvSpPr>
          <p:cNvPr id="9" name="Textfeld 8">
            <a:extLst>
              <a:ext uri="{FF2B5EF4-FFF2-40B4-BE49-F238E27FC236}">
                <a16:creationId xmlns:a16="http://schemas.microsoft.com/office/drawing/2014/main" id="{765B3D08-3B58-99B4-BCF1-D0638A61E237}"/>
              </a:ext>
            </a:extLst>
          </p:cNvPr>
          <p:cNvSpPr txBox="1"/>
          <p:nvPr/>
        </p:nvSpPr>
        <p:spPr>
          <a:xfrm>
            <a:off x="466190" y="3174726"/>
            <a:ext cx="5394304" cy="338554"/>
          </a:xfrm>
          <a:prstGeom prst="rect">
            <a:avLst/>
          </a:prstGeom>
          <a:solidFill>
            <a:schemeClr val="accent6">
              <a:lumMod val="20000"/>
              <a:lumOff val="80000"/>
            </a:schemeClr>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600" b="1" dirty="0"/>
              <a:t>VM6 Financial Accounting and Reporting I (20 ECTS) </a:t>
            </a:r>
          </a:p>
        </p:txBody>
      </p:sp>
      <p:sp>
        <p:nvSpPr>
          <p:cNvPr id="10" name="Textfeld 9">
            <a:extLst>
              <a:ext uri="{FF2B5EF4-FFF2-40B4-BE49-F238E27FC236}">
                <a16:creationId xmlns:a16="http://schemas.microsoft.com/office/drawing/2014/main" id="{766E0CE8-F4B6-AE9D-B703-406A911A8E8C}"/>
              </a:ext>
            </a:extLst>
          </p:cNvPr>
          <p:cNvSpPr txBox="1"/>
          <p:nvPr/>
        </p:nvSpPr>
        <p:spPr>
          <a:xfrm>
            <a:off x="6154225" y="3176918"/>
            <a:ext cx="5394304" cy="338554"/>
          </a:xfrm>
          <a:prstGeom prst="rect">
            <a:avLst/>
          </a:prstGeom>
          <a:solidFill>
            <a:schemeClr val="accent6">
              <a:lumMod val="20000"/>
              <a:lumOff val="80000"/>
            </a:schemeClr>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600" b="1" dirty="0"/>
              <a:t>VM7 Financial Accounting and Reporting II (20 ECTS) </a:t>
            </a:r>
          </a:p>
        </p:txBody>
      </p:sp>
      <p:sp>
        <p:nvSpPr>
          <p:cNvPr id="29" name="Textfeld 28">
            <a:extLst>
              <a:ext uri="{FF2B5EF4-FFF2-40B4-BE49-F238E27FC236}">
                <a16:creationId xmlns:a16="http://schemas.microsoft.com/office/drawing/2014/main" id="{F4440565-2AD6-10D2-33DD-349B33E5E97C}"/>
              </a:ext>
            </a:extLst>
          </p:cNvPr>
          <p:cNvSpPr txBox="1"/>
          <p:nvPr/>
        </p:nvSpPr>
        <p:spPr>
          <a:xfrm>
            <a:off x="459392" y="1131977"/>
            <a:ext cx="5394304" cy="369332"/>
          </a:xfrm>
          <a:prstGeom prst="rect">
            <a:avLst/>
          </a:prstGeom>
          <a:solidFill>
            <a:schemeClr val="bg1"/>
          </a:solidFill>
          <a:ln w="22225">
            <a:solidFill>
              <a:schemeClr val="accent1"/>
            </a:solidFill>
            <a:prstDash val="sysDash"/>
          </a:ln>
        </p:spPr>
        <p:txBody>
          <a:bodyPr wrap="square" rtlCol="0" anchor="ctr">
            <a:spAutoFit/>
          </a:bodyPr>
          <a:lstStyle/>
          <a:p>
            <a:pPr algn="ctr"/>
            <a:r>
              <a:rPr lang="de-AT" dirty="0"/>
              <a:t>GM2 Financial Accounting and Reporting (4 ECTS)</a:t>
            </a:r>
            <a:endParaRPr lang="de-AT" sz="1600" dirty="0"/>
          </a:p>
        </p:txBody>
      </p:sp>
      <p:sp>
        <p:nvSpPr>
          <p:cNvPr id="30" name="Textfeld 29">
            <a:extLst>
              <a:ext uri="{FF2B5EF4-FFF2-40B4-BE49-F238E27FC236}">
                <a16:creationId xmlns:a16="http://schemas.microsoft.com/office/drawing/2014/main" id="{F2C03657-FE50-7F55-2E9B-9F6FB43BA492}"/>
              </a:ext>
            </a:extLst>
          </p:cNvPr>
          <p:cNvSpPr txBox="1"/>
          <p:nvPr/>
        </p:nvSpPr>
        <p:spPr>
          <a:xfrm>
            <a:off x="473095" y="1582948"/>
            <a:ext cx="5394304" cy="369332"/>
          </a:xfrm>
          <a:prstGeom prst="rect">
            <a:avLst/>
          </a:prstGeom>
          <a:solidFill>
            <a:schemeClr val="bg1"/>
          </a:solidFill>
          <a:ln w="22225">
            <a:solidFill>
              <a:schemeClr val="accent1"/>
            </a:solidFill>
            <a:prstDash val="sysDash"/>
          </a:ln>
        </p:spPr>
        <p:txBody>
          <a:bodyPr wrap="square" rtlCol="0" anchor="ctr">
            <a:spAutoFit/>
          </a:bodyPr>
          <a:lstStyle/>
          <a:p>
            <a:pPr algn="ctr"/>
            <a:r>
              <a:rPr lang="de-AT" dirty="0"/>
              <a:t>GM4b Management II – Finance (2 ECTS)</a:t>
            </a:r>
            <a:endParaRPr lang="de-AT" sz="1600" dirty="0"/>
          </a:p>
        </p:txBody>
      </p:sp>
      <p:sp>
        <p:nvSpPr>
          <p:cNvPr id="31" name="Textfeld 30">
            <a:extLst>
              <a:ext uri="{FF2B5EF4-FFF2-40B4-BE49-F238E27FC236}">
                <a16:creationId xmlns:a16="http://schemas.microsoft.com/office/drawing/2014/main" id="{BC2B060D-F3D3-A7DA-B81D-D1E854FF2331}"/>
              </a:ext>
            </a:extLst>
          </p:cNvPr>
          <p:cNvSpPr txBox="1"/>
          <p:nvPr/>
        </p:nvSpPr>
        <p:spPr>
          <a:xfrm>
            <a:off x="479939" y="1998162"/>
            <a:ext cx="5394304" cy="369332"/>
          </a:xfrm>
          <a:prstGeom prst="rect">
            <a:avLst/>
          </a:prstGeom>
          <a:solidFill>
            <a:schemeClr val="bg1"/>
          </a:solidFill>
          <a:ln w="22225">
            <a:solidFill>
              <a:schemeClr val="accent1"/>
            </a:solidFill>
            <a:prstDash val="sysDash"/>
          </a:ln>
        </p:spPr>
        <p:txBody>
          <a:bodyPr wrap="square" rtlCol="0" anchor="ctr">
            <a:spAutoFit/>
          </a:bodyPr>
          <a:lstStyle/>
          <a:p>
            <a:pPr algn="ctr"/>
            <a:r>
              <a:rPr lang="de-AT" dirty="0"/>
              <a:t>GM5 Wirtschaftsrecht (2 ECTS)</a:t>
            </a:r>
            <a:endParaRPr lang="de-AT" sz="1600" dirty="0"/>
          </a:p>
        </p:txBody>
      </p:sp>
      <p:sp>
        <p:nvSpPr>
          <p:cNvPr id="32" name="Textfeld 31">
            <a:extLst>
              <a:ext uri="{FF2B5EF4-FFF2-40B4-BE49-F238E27FC236}">
                <a16:creationId xmlns:a16="http://schemas.microsoft.com/office/drawing/2014/main" id="{71BBC46E-E4E0-3A9E-60AB-F34983155D3E}"/>
              </a:ext>
            </a:extLst>
          </p:cNvPr>
          <p:cNvSpPr txBox="1"/>
          <p:nvPr/>
        </p:nvSpPr>
        <p:spPr>
          <a:xfrm>
            <a:off x="6136430" y="1131977"/>
            <a:ext cx="5394303" cy="369332"/>
          </a:xfrm>
          <a:prstGeom prst="rect">
            <a:avLst/>
          </a:prstGeom>
          <a:solidFill>
            <a:schemeClr val="bg1"/>
          </a:solidFill>
          <a:ln w="22225">
            <a:solidFill>
              <a:schemeClr val="accent1"/>
            </a:solidFill>
            <a:prstDash val="sysDash"/>
          </a:ln>
        </p:spPr>
        <p:txBody>
          <a:bodyPr wrap="square" rtlCol="0" anchor="ctr">
            <a:spAutoFit/>
          </a:bodyPr>
          <a:lstStyle>
            <a:defPPr>
              <a:defRPr lang="de-DE"/>
            </a:defPPr>
            <a:lvl1pPr algn="ctr">
              <a:defRPr/>
            </a:lvl1pPr>
          </a:lstStyle>
          <a:p>
            <a:r>
              <a:rPr lang="de-AT" dirty="0"/>
              <a:t>AM1 </a:t>
            </a:r>
            <a:r>
              <a:rPr lang="de-AT" dirty="0" err="1"/>
              <a:t>Principles</a:t>
            </a:r>
            <a:r>
              <a:rPr lang="de-AT" dirty="0"/>
              <a:t> </a:t>
            </a:r>
            <a:r>
              <a:rPr lang="de-AT" dirty="0" err="1"/>
              <a:t>of</a:t>
            </a:r>
            <a:r>
              <a:rPr lang="de-AT" dirty="0"/>
              <a:t> </a:t>
            </a:r>
            <a:r>
              <a:rPr lang="de-AT" dirty="0" err="1"/>
              <a:t>Accouting</a:t>
            </a:r>
            <a:r>
              <a:rPr lang="de-AT" dirty="0"/>
              <a:t> (4 ECTS)</a:t>
            </a:r>
          </a:p>
        </p:txBody>
      </p:sp>
      <p:sp>
        <p:nvSpPr>
          <p:cNvPr id="33" name="Textfeld 32">
            <a:extLst>
              <a:ext uri="{FF2B5EF4-FFF2-40B4-BE49-F238E27FC236}">
                <a16:creationId xmlns:a16="http://schemas.microsoft.com/office/drawing/2014/main" id="{E19CA9AF-0292-0EF3-DCA0-A8B7D3CDA2B0}"/>
              </a:ext>
            </a:extLst>
          </p:cNvPr>
          <p:cNvSpPr txBox="1"/>
          <p:nvPr/>
        </p:nvSpPr>
        <p:spPr>
          <a:xfrm>
            <a:off x="323026" y="242377"/>
            <a:ext cx="11545948" cy="369332"/>
          </a:xfrm>
          <a:prstGeom prst="rect">
            <a:avLst/>
          </a:prstGeom>
          <a:noFill/>
        </p:spPr>
        <p:txBody>
          <a:bodyPr wrap="square" rtlCol="0">
            <a:spAutoFit/>
          </a:bodyPr>
          <a:lstStyle/>
          <a:p>
            <a:r>
              <a:rPr lang="en-US" b="1" dirty="0"/>
              <a:t>Introductory phase: </a:t>
            </a:r>
            <a:r>
              <a:rPr lang="en-US" dirty="0"/>
              <a:t>30 ECTS in total; of which 8 ECTS for Financial Accounting and Reporting I &amp; II as below </a:t>
            </a:r>
            <a:endParaRPr lang="de-AT" dirty="0"/>
          </a:p>
        </p:txBody>
      </p:sp>
      <p:sp>
        <p:nvSpPr>
          <p:cNvPr id="34" name="Textfeld 33">
            <a:extLst>
              <a:ext uri="{FF2B5EF4-FFF2-40B4-BE49-F238E27FC236}">
                <a16:creationId xmlns:a16="http://schemas.microsoft.com/office/drawing/2014/main" id="{36583689-EC80-4BF6-B3BD-F6413B44D445}"/>
              </a:ext>
            </a:extLst>
          </p:cNvPr>
          <p:cNvSpPr txBox="1"/>
          <p:nvPr/>
        </p:nvSpPr>
        <p:spPr>
          <a:xfrm>
            <a:off x="374006" y="2795387"/>
            <a:ext cx="11030638" cy="369332"/>
          </a:xfrm>
          <a:prstGeom prst="rect">
            <a:avLst/>
          </a:prstGeom>
          <a:noFill/>
        </p:spPr>
        <p:txBody>
          <a:bodyPr wrap="square" rtlCol="0">
            <a:spAutoFit/>
          </a:bodyPr>
          <a:lstStyle/>
          <a:p>
            <a:r>
              <a:rPr lang="de-AT" sz="1800" b="1" dirty="0" err="1"/>
              <a:t>Specialization</a:t>
            </a:r>
            <a:r>
              <a:rPr lang="de-AT" sz="1800" b="1" dirty="0"/>
              <a:t> Phase:</a:t>
            </a:r>
            <a:r>
              <a:rPr lang="de-AT" sz="1800" dirty="0"/>
              <a:t> (VM) – </a:t>
            </a:r>
            <a:r>
              <a:rPr lang="de-AT" sz="1800" dirty="0" err="1"/>
              <a:t>Elective</a:t>
            </a:r>
            <a:r>
              <a:rPr lang="de-AT" sz="1800" dirty="0"/>
              <a:t> Modules (40 ECTS) = Financial Accounting and Reporting I &amp; II</a:t>
            </a:r>
          </a:p>
        </p:txBody>
      </p:sp>
      <p:sp>
        <p:nvSpPr>
          <p:cNvPr id="2" name="Geschweifte Klammer links 1">
            <a:extLst>
              <a:ext uri="{FF2B5EF4-FFF2-40B4-BE49-F238E27FC236}">
                <a16:creationId xmlns:a16="http://schemas.microsoft.com/office/drawing/2014/main" id="{DA337EF6-1A58-37DD-283D-1D7803008C50}"/>
              </a:ext>
            </a:extLst>
          </p:cNvPr>
          <p:cNvSpPr/>
          <p:nvPr/>
        </p:nvSpPr>
        <p:spPr>
          <a:xfrm rot="16200000">
            <a:off x="6045094" y="-1865423"/>
            <a:ext cx="369333" cy="9117686"/>
          </a:xfrm>
          <a:prstGeom prst="leftBrace">
            <a:avLst>
              <a:gd name="adj1" fmla="val 8333"/>
              <a:gd name="adj2" fmla="val 48691"/>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a:p>
        </p:txBody>
      </p:sp>
      <p:sp>
        <p:nvSpPr>
          <p:cNvPr id="3" name="Textfeld 2">
            <a:extLst>
              <a:ext uri="{FF2B5EF4-FFF2-40B4-BE49-F238E27FC236}">
                <a16:creationId xmlns:a16="http://schemas.microsoft.com/office/drawing/2014/main" id="{950571D7-D993-D98D-ADCF-C52580D845A8}"/>
              </a:ext>
            </a:extLst>
          </p:cNvPr>
          <p:cNvSpPr txBox="1"/>
          <p:nvPr/>
        </p:nvSpPr>
        <p:spPr>
          <a:xfrm>
            <a:off x="1789329" y="2346526"/>
            <a:ext cx="9222942" cy="369332"/>
          </a:xfrm>
          <a:prstGeom prst="rect">
            <a:avLst/>
          </a:prstGeom>
          <a:noFill/>
        </p:spPr>
        <p:txBody>
          <a:bodyPr wrap="square" rtlCol="0">
            <a:spAutoFit/>
          </a:bodyPr>
          <a:lstStyle/>
          <a:p>
            <a:r>
              <a:rPr lang="en-US" b="1" dirty="0">
                <a:solidFill>
                  <a:srgbClr val="FF0000"/>
                </a:solidFill>
              </a:rPr>
              <a:t>Positive completion prerequisite for Financial Accounting and Reporting I &amp; II</a:t>
            </a:r>
            <a:endParaRPr lang="de-AT" b="1" dirty="0">
              <a:solidFill>
                <a:srgbClr val="FF0000"/>
              </a:solidFill>
            </a:endParaRPr>
          </a:p>
        </p:txBody>
      </p:sp>
      <p:sp>
        <p:nvSpPr>
          <p:cNvPr id="4" name="Textfeld 3">
            <a:extLst>
              <a:ext uri="{FF2B5EF4-FFF2-40B4-BE49-F238E27FC236}">
                <a16:creationId xmlns:a16="http://schemas.microsoft.com/office/drawing/2014/main" id="{5E482A2B-5275-84BF-975B-7B8C3F1C8667}"/>
              </a:ext>
            </a:extLst>
          </p:cNvPr>
          <p:cNvSpPr txBox="1"/>
          <p:nvPr/>
        </p:nvSpPr>
        <p:spPr>
          <a:xfrm>
            <a:off x="473095" y="3650653"/>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Building Block: KU </a:t>
            </a:r>
            <a:r>
              <a:rPr lang="en-US" sz="1400" dirty="0" err="1"/>
              <a:t>Internationale</a:t>
            </a:r>
            <a:r>
              <a:rPr lang="en-US" sz="1400" dirty="0"/>
              <a:t> </a:t>
            </a:r>
            <a:r>
              <a:rPr lang="en-US" sz="1400" dirty="0" err="1"/>
              <a:t>Rechnungslegung</a:t>
            </a:r>
            <a:r>
              <a:rPr lang="en-US" sz="1400" dirty="0"/>
              <a:t> I: Principles of International Financial Accounting</a:t>
            </a:r>
            <a:endParaRPr lang="de-AT" sz="1400" dirty="0"/>
          </a:p>
        </p:txBody>
      </p:sp>
      <p:sp>
        <p:nvSpPr>
          <p:cNvPr id="16" name="Textfeld 15">
            <a:extLst>
              <a:ext uri="{FF2B5EF4-FFF2-40B4-BE49-F238E27FC236}">
                <a16:creationId xmlns:a16="http://schemas.microsoft.com/office/drawing/2014/main" id="{C5422567-05A2-3E92-0374-F5297E17E65E}"/>
              </a:ext>
            </a:extLst>
          </p:cNvPr>
          <p:cNvSpPr txBox="1"/>
          <p:nvPr/>
        </p:nvSpPr>
        <p:spPr>
          <a:xfrm>
            <a:off x="459316" y="4214734"/>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400" dirty="0"/>
              <a:t>Building Block: KU Internationale Rechnungslegung II: International Financial Reporting and Analysis</a:t>
            </a:r>
          </a:p>
        </p:txBody>
      </p:sp>
      <p:sp>
        <p:nvSpPr>
          <p:cNvPr id="17" name="Textfeld 16">
            <a:extLst>
              <a:ext uri="{FF2B5EF4-FFF2-40B4-BE49-F238E27FC236}">
                <a16:creationId xmlns:a16="http://schemas.microsoft.com/office/drawing/2014/main" id="{65878DE5-DD19-75E4-358B-32728A344BD1}"/>
              </a:ext>
            </a:extLst>
          </p:cNvPr>
          <p:cNvSpPr txBox="1"/>
          <p:nvPr/>
        </p:nvSpPr>
        <p:spPr>
          <a:xfrm>
            <a:off x="459316" y="4801370"/>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400" dirty="0"/>
              <a:t>Applied Topic: Financial Statement Analysis and Business Evaluation </a:t>
            </a:r>
          </a:p>
        </p:txBody>
      </p:sp>
      <p:sp>
        <p:nvSpPr>
          <p:cNvPr id="19" name="Textfeld 18">
            <a:extLst>
              <a:ext uri="{FF2B5EF4-FFF2-40B4-BE49-F238E27FC236}">
                <a16:creationId xmlns:a16="http://schemas.microsoft.com/office/drawing/2014/main" id="{B72F637F-1C25-5243-94F0-C5CE9CA75CEB}"/>
              </a:ext>
            </a:extLst>
          </p:cNvPr>
          <p:cNvSpPr txBox="1"/>
          <p:nvPr/>
        </p:nvSpPr>
        <p:spPr>
          <a:xfrm>
            <a:off x="466190" y="5488585"/>
            <a:ext cx="5394304" cy="307777"/>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400" dirty="0"/>
              <a:t>Applied Topic: BMD Software </a:t>
            </a:r>
            <a:r>
              <a:rPr lang="de-AT" sz="1400" dirty="0" err="1"/>
              <a:t>use</a:t>
            </a:r>
            <a:r>
              <a:rPr lang="de-AT" sz="1400" dirty="0"/>
              <a:t> in </a:t>
            </a:r>
            <a:r>
              <a:rPr lang="de-AT" sz="1400" dirty="0" err="1"/>
              <a:t>Tax</a:t>
            </a:r>
            <a:r>
              <a:rPr lang="de-AT" sz="1400"/>
              <a:t> Accounting </a:t>
            </a:r>
            <a:r>
              <a:rPr lang="de-AT" sz="1400" dirty="0"/>
              <a:t>and Auditing</a:t>
            </a:r>
          </a:p>
        </p:txBody>
      </p:sp>
      <p:sp>
        <p:nvSpPr>
          <p:cNvPr id="21" name="Textfeld 20">
            <a:extLst>
              <a:ext uri="{FF2B5EF4-FFF2-40B4-BE49-F238E27FC236}">
                <a16:creationId xmlns:a16="http://schemas.microsoft.com/office/drawing/2014/main" id="{50EEAEEE-343F-C3DA-874F-273AF74CAF2F}"/>
              </a:ext>
            </a:extLst>
          </p:cNvPr>
          <p:cNvSpPr txBox="1"/>
          <p:nvPr/>
        </p:nvSpPr>
        <p:spPr>
          <a:xfrm>
            <a:off x="479939" y="5971821"/>
            <a:ext cx="5394304" cy="307777"/>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de-AT" sz="1400" dirty="0"/>
              <a:t>Special Topic: KU Corporate </a:t>
            </a:r>
            <a:r>
              <a:rPr lang="de-AT" sz="1400" dirty="0" err="1"/>
              <a:t>Governance</a:t>
            </a:r>
            <a:endParaRPr lang="de-AT" sz="1400" dirty="0"/>
          </a:p>
        </p:txBody>
      </p:sp>
      <p:sp>
        <p:nvSpPr>
          <p:cNvPr id="22" name="Textfeld 21">
            <a:extLst>
              <a:ext uri="{FF2B5EF4-FFF2-40B4-BE49-F238E27FC236}">
                <a16:creationId xmlns:a16="http://schemas.microsoft.com/office/drawing/2014/main" id="{31256AAB-E8EE-97D5-65C8-5BD96CA977FD}"/>
              </a:ext>
            </a:extLst>
          </p:cNvPr>
          <p:cNvSpPr txBox="1"/>
          <p:nvPr/>
        </p:nvSpPr>
        <p:spPr>
          <a:xfrm>
            <a:off x="6136429" y="3644162"/>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Building Block: KU </a:t>
            </a:r>
            <a:r>
              <a:rPr lang="en-US" sz="1400" dirty="0" err="1"/>
              <a:t>Internationale</a:t>
            </a:r>
            <a:r>
              <a:rPr lang="en-US" sz="1400" dirty="0"/>
              <a:t> </a:t>
            </a:r>
            <a:r>
              <a:rPr lang="en-US" sz="1400" dirty="0" err="1"/>
              <a:t>Rechnungslegung</a:t>
            </a:r>
            <a:r>
              <a:rPr lang="en-US" sz="1400" dirty="0"/>
              <a:t> III: Advanced IFRS Reporting and Calculations</a:t>
            </a:r>
            <a:endParaRPr lang="de-AT" sz="1400" dirty="0"/>
          </a:p>
        </p:txBody>
      </p:sp>
      <p:sp>
        <p:nvSpPr>
          <p:cNvPr id="23" name="Textfeld 22">
            <a:extLst>
              <a:ext uri="{FF2B5EF4-FFF2-40B4-BE49-F238E27FC236}">
                <a16:creationId xmlns:a16="http://schemas.microsoft.com/office/drawing/2014/main" id="{7458EBF7-A3B3-6474-E500-59F0E4A554C1}"/>
              </a:ext>
            </a:extLst>
          </p:cNvPr>
          <p:cNvSpPr txBox="1"/>
          <p:nvPr/>
        </p:nvSpPr>
        <p:spPr>
          <a:xfrm>
            <a:off x="6144828" y="4277738"/>
            <a:ext cx="5394304" cy="307777"/>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Building Block: KU ESG Reporting I </a:t>
            </a:r>
            <a:endParaRPr lang="de-AT" sz="1400" dirty="0"/>
          </a:p>
        </p:txBody>
      </p:sp>
      <p:sp>
        <p:nvSpPr>
          <p:cNvPr id="24" name="Textfeld 23">
            <a:extLst>
              <a:ext uri="{FF2B5EF4-FFF2-40B4-BE49-F238E27FC236}">
                <a16:creationId xmlns:a16="http://schemas.microsoft.com/office/drawing/2014/main" id="{A9606378-F7FC-0BAC-486B-062CDCAE7FD8}"/>
              </a:ext>
            </a:extLst>
          </p:cNvPr>
          <p:cNvSpPr txBox="1"/>
          <p:nvPr/>
        </p:nvSpPr>
        <p:spPr>
          <a:xfrm>
            <a:off x="6144828" y="4694209"/>
            <a:ext cx="5394304" cy="307777"/>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Building Block: KU ESG Reporting II</a:t>
            </a:r>
            <a:endParaRPr lang="de-AT" sz="1400" dirty="0"/>
          </a:p>
        </p:txBody>
      </p:sp>
      <p:sp>
        <p:nvSpPr>
          <p:cNvPr id="25" name="Textfeld 24">
            <a:extLst>
              <a:ext uri="{FF2B5EF4-FFF2-40B4-BE49-F238E27FC236}">
                <a16:creationId xmlns:a16="http://schemas.microsoft.com/office/drawing/2014/main" id="{33CECEA5-C574-C49E-70AC-BC883F9B49E7}"/>
              </a:ext>
            </a:extLst>
          </p:cNvPr>
          <p:cNvSpPr txBox="1"/>
          <p:nvPr/>
        </p:nvSpPr>
        <p:spPr>
          <a:xfrm>
            <a:off x="6129439" y="5159594"/>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Special Topics: KU State of the Art: Current Issues in Accounting, Auditing and Corporate Governance I </a:t>
            </a:r>
            <a:endParaRPr lang="de-AT" sz="1400" dirty="0"/>
          </a:p>
        </p:txBody>
      </p:sp>
      <p:sp>
        <p:nvSpPr>
          <p:cNvPr id="26" name="Textfeld 25">
            <a:extLst>
              <a:ext uri="{FF2B5EF4-FFF2-40B4-BE49-F238E27FC236}">
                <a16:creationId xmlns:a16="http://schemas.microsoft.com/office/drawing/2014/main" id="{2970D040-FA4E-1CFB-54AA-FA08A3FBBBF2}"/>
              </a:ext>
            </a:extLst>
          </p:cNvPr>
          <p:cNvSpPr txBox="1"/>
          <p:nvPr/>
        </p:nvSpPr>
        <p:spPr>
          <a:xfrm>
            <a:off x="6129439" y="5822261"/>
            <a:ext cx="5394304" cy="523220"/>
          </a:xfrm>
          <a:prstGeom prst="rect">
            <a:avLst/>
          </a:prstGeom>
          <a:solidFill>
            <a:schemeClr val="bg1"/>
          </a:solidFill>
          <a:ln w="22225">
            <a:solidFill>
              <a:schemeClr val="accent6">
                <a:lumMod val="75000"/>
              </a:schemeClr>
            </a:solidFill>
            <a:prstDash val="sysDash"/>
          </a:ln>
        </p:spPr>
        <p:txBody>
          <a:bodyPr wrap="square" rtlCol="0" anchor="ctr">
            <a:spAutoFit/>
          </a:bodyPr>
          <a:lstStyle>
            <a:defPPr>
              <a:defRPr lang="de-DE"/>
            </a:defPPr>
            <a:lvl1pPr algn="ctr">
              <a:defRPr/>
            </a:lvl1pPr>
          </a:lstStyle>
          <a:p>
            <a:r>
              <a:rPr lang="en-US" sz="1400" dirty="0"/>
              <a:t>Special Topics: KU State of the Art: Current Issues in Accounting, Auditing and Corporate Governance II</a:t>
            </a:r>
            <a:endParaRPr lang="de-AT" sz="1400" dirty="0"/>
          </a:p>
        </p:txBody>
      </p:sp>
      <p:sp>
        <p:nvSpPr>
          <p:cNvPr id="14" name="object 10">
            <a:extLst>
              <a:ext uri="{FF2B5EF4-FFF2-40B4-BE49-F238E27FC236}">
                <a16:creationId xmlns:a16="http://schemas.microsoft.com/office/drawing/2014/main" id="{788FA04D-E146-614E-062D-8F98F99196EC}"/>
              </a:ext>
            </a:extLst>
          </p:cNvPr>
          <p:cNvSpPr txBox="1">
            <a:spLocks noGrp="1"/>
          </p:cNvSpPr>
          <p:nvPr>
            <p:ph type="ftr" sz="quarter" idx="5"/>
          </p:nvPr>
        </p:nvSpPr>
        <p:spPr>
          <a:xfrm>
            <a:off x="4038600" y="6612928"/>
            <a:ext cx="4114800" cy="140423"/>
          </a:xfrm>
          <a:prstGeom prst="rect">
            <a:avLst/>
          </a:prstGeom>
        </p:spPr>
        <p:txBody>
          <a:bodyPr vert="horz" wrap="square" lIns="0" tIns="1905" rIns="0" bIns="0" rtlCol="0">
            <a:spAutoFit/>
          </a:bodyPr>
          <a:lstStyle/>
          <a:p>
            <a:pPr marL="12700">
              <a:lnSpc>
                <a:spcPct val="100000"/>
              </a:lnSpc>
              <a:spcBef>
                <a:spcPts val="15"/>
              </a:spcBef>
            </a:pPr>
            <a:r>
              <a:rPr lang="en-US" dirty="0"/>
              <a:t>© </a:t>
            </a:r>
            <a:r>
              <a:rPr spc="-5" dirty="0"/>
              <a:t>DR. DR. PETRA </a:t>
            </a:r>
            <a:r>
              <a:rPr dirty="0"/>
              <a:t>INWINKL</a:t>
            </a:r>
            <a:endParaRPr spc="-5" dirty="0"/>
          </a:p>
        </p:txBody>
      </p:sp>
      <p:sp>
        <p:nvSpPr>
          <p:cNvPr id="15" name="Slide Number Placeholder 10">
            <a:extLst>
              <a:ext uri="{FF2B5EF4-FFF2-40B4-BE49-F238E27FC236}">
                <a16:creationId xmlns:a16="http://schemas.microsoft.com/office/drawing/2014/main" id="{C004E5C9-1DBC-0426-4A6D-50626F0B2662}"/>
              </a:ext>
            </a:extLst>
          </p:cNvPr>
          <p:cNvSpPr>
            <a:spLocks noGrp="1"/>
          </p:cNvSpPr>
          <p:nvPr>
            <p:ph type="sldNum" sz="quarter" idx="7"/>
          </p:nvPr>
        </p:nvSpPr>
        <p:spPr>
          <a:xfrm>
            <a:off x="9099321" y="6468110"/>
            <a:ext cx="2743200" cy="365125"/>
          </a:xfrm>
        </p:spPr>
        <p:txBody>
          <a:bodyPr/>
          <a:lstStyle/>
          <a:p>
            <a:pPr marL="38100">
              <a:lnSpc>
                <a:spcPct val="100000"/>
              </a:lnSpc>
              <a:spcBef>
                <a:spcPts val="5"/>
              </a:spcBef>
            </a:pPr>
            <a:fld id="{81D60167-4931-47E6-BA6A-407CBD079E47}" type="slidenum">
              <a:rPr lang="en-AT" smtClean="0"/>
              <a:t>2</a:t>
            </a:fld>
            <a:endParaRPr lang="en-AT" dirty="0"/>
          </a:p>
        </p:txBody>
      </p:sp>
      <p:sp>
        <p:nvSpPr>
          <p:cNvPr id="18" name="Geschweifte Klammer rechts 17">
            <a:extLst>
              <a:ext uri="{FF2B5EF4-FFF2-40B4-BE49-F238E27FC236}">
                <a16:creationId xmlns:a16="http://schemas.microsoft.com/office/drawing/2014/main" id="{44E18A71-7AF3-B01A-69CF-F361F44FB05E}"/>
              </a:ext>
            </a:extLst>
          </p:cNvPr>
          <p:cNvSpPr/>
          <p:nvPr/>
        </p:nvSpPr>
        <p:spPr>
          <a:xfrm>
            <a:off x="5846745" y="3240010"/>
            <a:ext cx="586575" cy="3138607"/>
          </a:xfrm>
          <a:prstGeom prst="rightBrace">
            <a:avLst>
              <a:gd name="adj1" fmla="val 8333"/>
              <a:gd name="adj2" fmla="val 49788"/>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a:p>
        </p:txBody>
      </p:sp>
      <p:sp>
        <p:nvSpPr>
          <p:cNvPr id="20" name="Textfeld 19">
            <a:extLst>
              <a:ext uri="{FF2B5EF4-FFF2-40B4-BE49-F238E27FC236}">
                <a16:creationId xmlns:a16="http://schemas.microsoft.com/office/drawing/2014/main" id="{2CC479D4-2B1D-4505-36FD-A58972790D67}"/>
              </a:ext>
            </a:extLst>
          </p:cNvPr>
          <p:cNvSpPr txBox="1"/>
          <p:nvPr/>
        </p:nvSpPr>
        <p:spPr>
          <a:xfrm rot="5400000">
            <a:off x="4233368" y="4994757"/>
            <a:ext cx="3594784" cy="276999"/>
          </a:xfrm>
          <a:prstGeom prst="rect">
            <a:avLst/>
          </a:prstGeom>
          <a:noFill/>
        </p:spPr>
        <p:txBody>
          <a:bodyPr wrap="square" rtlCol="0">
            <a:spAutoFit/>
          </a:bodyPr>
          <a:lstStyle/>
          <a:p>
            <a:r>
              <a:rPr lang="de-AT" sz="1200" b="1" dirty="0">
                <a:solidFill>
                  <a:srgbClr val="FF0000"/>
                </a:solidFill>
              </a:rPr>
              <a:t>Positive </a:t>
            </a:r>
            <a:r>
              <a:rPr lang="de-AT" sz="1200" b="1" dirty="0" err="1">
                <a:solidFill>
                  <a:srgbClr val="FF0000"/>
                </a:solidFill>
              </a:rPr>
              <a:t>completion</a:t>
            </a:r>
            <a:r>
              <a:rPr lang="de-AT" sz="1200" b="1" dirty="0">
                <a:solidFill>
                  <a:srgbClr val="FF0000"/>
                </a:solidFill>
              </a:rPr>
              <a:t> </a:t>
            </a:r>
            <a:r>
              <a:rPr lang="de-AT" sz="1200" b="1" dirty="0" err="1">
                <a:solidFill>
                  <a:srgbClr val="FF0000"/>
                </a:solidFill>
              </a:rPr>
              <a:t>prerequisite</a:t>
            </a:r>
            <a:r>
              <a:rPr lang="de-AT" sz="1200" b="1" dirty="0">
                <a:solidFill>
                  <a:srgbClr val="FF0000"/>
                </a:solidFill>
              </a:rPr>
              <a:t> </a:t>
            </a:r>
            <a:r>
              <a:rPr lang="de-AT" sz="1200" b="1" dirty="0" err="1">
                <a:solidFill>
                  <a:srgbClr val="FF0000"/>
                </a:solidFill>
              </a:rPr>
              <a:t>for</a:t>
            </a:r>
            <a:r>
              <a:rPr lang="de-AT" sz="1200" b="1" dirty="0">
                <a:solidFill>
                  <a:srgbClr val="FF0000"/>
                </a:solidFill>
              </a:rPr>
              <a:t> VM7</a:t>
            </a:r>
          </a:p>
        </p:txBody>
      </p:sp>
    </p:spTree>
    <p:extLst>
      <p:ext uri="{BB962C8B-B14F-4D97-AF65-F5344CB8AC3E}">
        <p14:creationId xmlns:p14="http://schemas.microsoft.com/office/powerpoint/2010/main" val="116324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BEBDC78-0086-3DFC-D6E6-16D1DAF4546A}"/>
              </a:ext>
            </a:extLst>
          </p:cNvPr>
          <p:cNvSpPr txBox="1"/>
          <p:nvPr/>
        </p:nvSpPr>
        <p:spPr>
          <a:xfrm>
            <a:off x="311930" y="698708"/>
            <a:ext cx="11347770" cy="5632311"/>
          </a:xfrm>
          <a:prstGeom prst="rect">
            <a:avLst/>
          </a:prstGeom>
          <a:solidFill>
            <a:srgbClr val="FFC000"/>
          </a:solidFill>
        </p:spPr>
        <p:txBody>
          <a:bodyPr wrap="square" rtlCol="0" anchor="ctr">
            <a:spAutoFit/>
          </a:bodyPr>
          <a:lstStyle/>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a:p>
            <a:pPr algn="ctr"/>
            <a:endParaRPr lang="de-AT" sz="2400" dirty="0"/>
          </a:p>
        </p:txBody>
      </p:sp>
      <p:sp>
        <p:nvSpPr>
          <p:cNvPr id="12" name="Textfeld 11">
            <a:extLst>
              <a:ext uri="{FF2B5EF4-FFF2-40B4-BE49-F238E27FC236}">
                <a16:creationId xmlns:a16="http://schemas.microsoft.com/office/drawing/2014/main" id="{350A8327-5C3F-07EA-AE3D-2E5F33F9C0BA}"/>
              </a:ext>
            </a:extLst>
          </p:cNvPr>
          <p:cNvSpPr txBox="1"/>
          <p:nvPr/>
        </p:nvSpPr>
        <p:spPr>
          <a:xfrm>
            <a:off x="379901" y="882253"/>
            <a:ext cx="2667004" cy="923330"/>
          </a:xfrm>
          <a:prstGeom prst="rect">
            <a:avLst/>
          </a:prstGeom>
          <a:solidFill>
            <a:schemeClr val="accent2">
              <a:lumMod val="20000"/>
              <a:lumOff val="80000"/>
            </a:schemeClr>
          </a:solidFill>
          <a:ln w="22225">
            <a:solidFill>
              <a:schemeClr val="accent2"/>
            </a:solidFill>
            <a:prstDash val="sysDash"/>
          </a:ln>
        </p:spPr>
        <p:txBody>
          <a:bodyPr wrap="square" rtlCol="0" anchor="ctr">
            <a:spAutoFit/>
          </a:bodyPr>
          <a:lstStyle>
            <a:defPPr>
              <a:defRPr lang="de-DE"/>
            </a:defPPr>
            <a:lvl1pPr algn="ctr">
              <a:defRPr/>
            </a:lvl1pPr>
          </a:lstStyle>
          <a:p>
            <a:endParaRPr lang="de-AT" dirty="0"/>
          </a:p>
          <a:p>
            <a:r>
              <a:rPr lang="de-AT" dirty="0"/>
              <a:t>MA-Seminar (6 ECTS)</a:t>
            </a:r>
          </a:p>
          <a:p>
            <a:endParaRPr lang="de-AT" dirty="0"/>
          </a:p>
        </p:txBody>
      </p:sp>
      <p:sp>
        <p:nvSpPr>
          <p:cNvPr id="13" name="Textfeld 12">
            <a:extLst>
              <a:ext uri="{FF2B5EF4-FFF2-40B4-BE49-F238E27FC236}">
                <a16:creationId xmlns:a16="http://schemas.microsoft.com/office/drawing/2014/main" id="{3FB1422E-B019-F39F-414A-14970B2C9CA0}"/>
              </a:ext>
            </a:extLst>
          </p:cNvPr>
          <p:cNvSpPr txBox="1"/>
          <p:nvPr/>
        </p:nvSpPr>
        <p:spPr>
          <a:xfrm>
            <a:off x="379901" y="2291876"/>
            <a:ext cx="2667004" cy="2031325"/>
          </a:xfrm>
          <a:prstGeom prst="rect">
            <a:avLst/>
          </a:prstGeom>
          <a:solidFill>
            <a:schemeClr val="accent2">
              <a:lumMod val="20000"/>
              <a:lumOff val="80000"/>
            </a:schemeClr>
          </a:solidFill>
          <a:ln w="22225">
            <a:solidFill>
              <a:schemeClr val="accent2"/>
            </a:solidFill>
            <a:prstDash val="sysDash"/>
          </a:ln>
        </p:spPr>
        <p:txBody>
          <a:bodyPr wrap="square" rtlCol="0" anchor="ctr">
            <a:spAutoFit/>
          </a:bodyPr>
          <a:lstStyle>
            <a:defPPr>
              <a:defRPr lang="de-DE"/>
            </a:defPPr>
            <a:lvl1pPr algn="ctr">
              <a:defRPr/>
            </a:lvl1pPr>
          </a:lstStyle>
          <a:p>
            <a:endParaRPr lang="de-AT" dirty="0"/>
          </a:p>
          <a:p>
            <a:endParaRPr lang="de-AT" dirty="0"/>
          </a:p>
          <a:p>
            <a:endParaRPr lang="de-AT" dirty="0"/>
          </a:p>
          <a:p>
            <a:r>
              <a:rPr lang="de-AT" dirty="0"/>
              <a:t>MA-Thesis (20 ECTS)</a:t>
            </a:r>
          </a:p>
          <a:p>
            <a:endParaRPr lang="de-AT" dirty="0"/>
          </a:p>
          <a:p>
            <a:endParaRPr lang="de-AT" dirty="0"/>
          </a:p>
          <a:p>
            <a:endParaRPr lang="de-AT" dirty="0"/>
          </a:p>
        </p:txBody>
      </p:sp>
      <p:sp>
        <p:nvSpPr>
          <p:cNvPr id="14" name="Textfeld 13">
            <a:extLst>
              <a:ext uri="{FF2B5EF4-FFF2-40B4-BE49-F238E27FC236}">
                <a16:creationId xmlns:a16="http://schemas.microsoft.com/office/drawing/2014/main" id="{BC3F76B1-10B1-72E0-CE53-5C6D240E3177}"/>
              </a:ext>
            </a:extLst>
          </p:cNvPr>
          <p:cNvSpPr txBox="1"/>
          <p:nvPr/>
        </p:nvSpPr>
        <p:spPr>
          <a:xfrm>
            <a:off x="379901" y="4678367"/>
            <a:ext cx="2667004" cy="1477328"/>
          </a:xfrm>
          <a:prstGeom prst="rect">
            <a:avLst/>
          </a:prstGeom>
          <a:solidFill>
            <a:schemeClr val="accent2">
              <a:lumMod val="20000"/>
              <a:lumOff val="80000"/>
            </a:schemeClr>
          </a:solidFill>
          <a:ln w="22225">
            <a:solidFill>
              <a:schemeClr val="accent2"/>
            </a:solidFill>
            <a:prstDash val="sysDash"/>
          </a:ln>
        </p:spPr>
        <p:txBody>
          <a:bodyPr wrap="square" rtlCol="0" anchor="ctr">
            <a:spAutoFit/>
          </a:bodyPr>
          <a:lstStyle>
            <a:defPPr>
              <a:defRPr lang="de-DE"/>
            </a:defPPr>
            <a:lvl1pPr algn="ctr">
              <a:defRPr/>
            </a:lvl1pPr>
          </a:lstStyle>
          <a:p>
            <a:endParaRPr lang="de-AT" dirty="0"/>
          </a:p>
          <a:p>
            <a:endParaRPr lang="de-AT" dirty="0"/>
          </a:p>
          <a:p>
            <a:r>
              <a:rPr lang="de-AT" dirty="0" err="1"/>
              <a:t>Defensio</a:t>
            </a:r>
            <a:r>
              <a:rPr lang="de-AT" dirty="0"/>
              <a:t> (4 ECTS)</a:t>
            </a:r>
          </a:p>
          <a:p>
            <a:endParaRPr lang="de-AT" dirty="0"/>
          </a:p>
          <a:p>
            <a:endParaRPr lang="de-AT" dirty="0"/>
          </a:p>
        </p:txBody>
      </p:sp>
      <p:sp>
        <p:nvSpPr>
          <p:cNvPr id="35" name="Textfeld 34">
            <a:extLst>
              <a:ext uri="{FF2B5EF4-FFF2-40B4-BE49-F238E27FC236}">
                <a16:creationId xmlns:a16="http://schemas.microsoft.com/office/drawing/2014/main" id="{EC159547-7AA3-A887-5CBC-721DCB691380}"/>
              </a:ext>
            </a:extLst>
          </p:cNvPr>
          <p:cNvSpPr txBox="1"/>
          <p:nvPr/>
        </p:nvSpPr>
        <p:spPr>
          <a:xfrm>
            <a:off x="235730" y="122153"/>
            <a:ext cx="11500170" cy="646331"/>
          </a:xfrm>
          <a:prstGeom prst="rect">
            <a:avLst/>
          </a:prstGeom>
          <a:noFill/>
        </p:spPr>
        <p:txBody>
          <a:bodyPr wrap="square" rtlCol="0">
            <a:spAutoFit/>
          </a:bodyPr>
          <a:lstStyle/>
          <a:p>
            <a:r>
              <a:rPr lang="de-AT" sz="1800" b="1" dirty="0" err="1"/>
              <a:t>Master‘s</a:t>
            </a:r>
            <a:r>
              <a:rPr lang="de-AT" sz="1800" b="1" dirty="0"/>
              <a:t> Thesis Phase</a:t>
            </a:r>
            <a:r>
              <a:rPr lang="de-AT" sz="1800" dirty="0"/>
              <a:t> – (30 ECTS) </a:t>
            </a:r>
            <a:r>
              <a:rPr lang="en-US" sz="1800" b="1" dirty="0"/>
              <a:t>Prerequisite: </a:t>
            </a:r>
            <a:r>
              <a:rPr lang="en-US" sz="1800" dirty="0"/>
              <a:t>Completion of the entire introductory phase (30 ECTS) and approval of the topic and supervision of the Master's thesis by the body responsible for study law.</a:t>
            </a:r>
            <a:endParaRPr lang="de-AT" sz="1800" dirty="0"/>
          </a:p>
        </p:txBody>
      </p:sp>
      <p:sp>
        <p:nvSpPr>
          <p:cNvPr id="4" name="Textfeld 3">
            <a:extLst>
              <a:ext uri="{FF2B5EF4-FFF2-40B4-BE49-F238E27FC236}">
                <a16:creationId xmlns:a16="http://schemas.microsoft.com/office/drawing/2014/main" id="{B5484D74-34EE-A295-70AF-0F1BBBFE6E09}"/>
              </a:ext>
            </a:extLst>
          </p:cNvPr>
          <p:cNvSpPr txBox="1"/>
          <p:nvPr/>
        </p:nvSpPr>
        <p:spPr>
          <a:xfrm>
            <a:off x="3322101" y="936438"/>
            <a:ext cx="8203286" cy="954107"/>
          </a:xfrm>
          <a:prstGeom prst="rect">
            <a:avLst/>
          </a:prstGeom>
          <a:solidFill>
            <a:schemeClr val="bg1"/>
          </a:solidFill>
          <a:ln w="22225">
            <a:solidFill>
              <a:schemeClr val="accent2"/>
            </a:solidFill>
            <a:prstDash val="sysDash"/>
          </a:ln>
        </p:spPr>
        <p:txBody>
          <a:bodyPr wrap="square" rtlCol="0" anchor="ctr">
            <a:spAutoFit/>
          </a:bodyPr>
          <a:lstStyle>
            <a:defPPr>
              <a:defRPr lang="de-DE"/>
            </a:defPPr>
            <a:lvl1pPr algn="ctr"/>
          </a:lstStyle>
          <a:p>
            <a:r>
              <a:rPr lang="en-US" sz="1400" b="1" dirty="0"/>
              <a:t>Prerequisite: </a:t>
            </a:r>
            <a:r>
              <a:rPr lang="en-US" sz="1400" dirty="0"/>
              <a:t>Completion of the entire introductory phase (30 ECTS) and approval of the topic and supervisor of the Master's thesis by the body responsible for study law. The Master's thesis seminar must be completed in the respective specialization to which the topic and supervisor of the Master's thesis belong or which the supervisor defines in consultation with the Director of Studies.</a:t>
            </a:r>
            <a:endParaRPr lang="de-AT" sz="1400" dirty="0"/>
          </a:p>
        </p:txBody>
      </p:sp>
      <p:sp>
        <p:nvSpPr>
          <p:cNvPr id="15" name="Textfeld 14">
            <a:extLst>
              <a:ext uri="{FF2B5EF4-FFF2-40B4-BE49-F238E27FC236}">
                <a16:creationId xmlns:a16="http://schemas.microsoft.com/office/drawing/2014/main" id="{0534BF67-C70A-CC86-2FE9-6D2BCDC738D6}"/>
              </a:ext>
            </a:extLst>
          </p:cNvPr>
          <p:cNvSpPr txBox="1"/>
          <p:nvPr/>
        </p:nvSpPr>
        <p:spPr>
          <a:xfrm>
            <a:off x="3322101" y="2184155"/>
            <a:ext cx="8203286" cy="2246769"/>
          </a:xfrm>
          <a:prstGeom prst="rect">
            <a:avLst/>
          </a:prstGeom>
          <a:solidFill>
            <a:schemeClr val="bg1"/>
          </a:solidFill>
          <a:ln w="22225">
            <a:solidFill>
              <a:schemeClr val="accent2"/>
            </a:solidFill>
            <a:prstDash val="sysDash"/>
          </a:ln>
        </p:spPr>
        <p:txBody>
          <a:bodyPr wrap="square" rtlCol="0" anchor="ctr">
            <a:spAutoFit/>
          </a:bodyPr>
          <a:lstStyle>
            <a:defPPr>
              <a:defRPr lang="de-DE"/>
            </a:defPPr>
            <a:lvl1pPr algn="ctr"/>
          </a:lstStyle>
          <a:p>
            <a:r>
              <a:rPr lang="en-US" sz="1400" dirty="0"/>
              <a:t>§ 6 Master's thesis (1) The Master's thesis serves to demonstrate the student's ability to work on academic topics independently and in a way that is justifiable in terms of content and methodology. The topic of the Master's thesis must be chosen in such a way that it is possible and reasonable for students to complete it within six months. (2) The topic of the Master's thesis is to be chosen from one of the specialization modules; preferably and subject to capacity, from one of the specializations completed. The topic and supervisor can be registered as soon as the entire introductory phase and at least one course of the specialization associated with the topic have been successfully completed. If a different subject is to be chosen or if there are uncertainties regarding the assignment of the chosen topic, the decision on admissibility lies with the body responsible under study law. (3) The Master's thesis is worth 20 ECTS credits.</a:t>
            </a:r>
            <a:endParaRPr lang="de-AT" sz="1400" dirty="0"/>
          </a:p>
        </p:txBody>
      </p:sp>
      <p:sp>
        <p:nvSpPr>
          <p:cNvPr id="16" name="Textfeld 15">
            <a:extLst>
              <a:ext uri="{FF2B5EF4-FFF2-40B4-BE49-F238E27FC236}">
                <a16:creationId xmlns:a16="http://schemas.microsoft.com/office/drawing/2014/main" id="{0529F4A1-EB68-3CFE-B058-D75C30040C02}"/>
              </a:ext>
            </a:extLst>
          </p:cNvPr>
          <p:cNvSpPr txBox="1"/>
          <p:nvPr/>
        </p:nvSpPr>
        <p:spPr>
          <a:xfrm>
            <a:off x="3322101" y="4616812"/>
            <a:ext cx="8203286" cy="1600438"/>
          </a:xfrm>
          <a:prstGeom prst="rect">
            <a:avLst/>
          </a:prstGeom>
          <a:solidFill>
            <a:schemeClr val="bg1"/>
          </a:solidFill>
          <a:ln w="22225">
            <a:solidFill>
              <a:schemeClr val="accent2"/>
            </a:solidFill>
            <a:prstDash val="sysDash"/>
          </a:ln>
        </p:spPr>
        <p:txBody>
          <a:bodyPr wrap="square" rtlCol="0" anchor="ctr">
            <a:spAutoFit/>
          </a:bodyPr>
          <a:lstStyle>
            <a:defPPr>
              <a:defRPr lang="de-DE"/>
            </a:defPPr>
            <a:lvl1pPr algn="ctr"/>
          </a:lstStyle>
          <a:p>
            <a:r>
              <a:rPr lang="en-US" sz="1400" dirty="0"/>
              <a:t>§ 7 Master's examination (1) </a:t>
            </a:r>
            <a:r>
              <a:rPr lang="en-US" sz="1400" b="1" dirty="0"/>
              <a:t>Prerequisite for admission to the Master's examination </a:t>
            </a:r>
            <a:r>
              <a:rPr lang="en-US" sz="1400" dirty="0"/>
              <a:t>is the positive completion of all prescribed modules and examinations as well as the positive assessment of the Master's thesis. (2) The Master's examination is a defensive examination and consists of the defense of the Master's thesis and an examination on its scientific context. The assessment is carried out in accordance with the provisions of the statutes. (3) The Master's examination shall be taken before an examination senate in accordance with the provisions of the study law part of the statutes of the University of Vienna. (4) The Master's examination is worth 4 ECTS credits.</a:t>
            </a:r>
            <a:endParaRPr lang="de-AT" sz="1400" dirty="0"/>
          </a:p>
        </p:txBody>
      </p:sp>
      <p:grpSp>
        <p:nvGrpSpPr>
          <p:cNvPr id="2" name="object 2">
            <a:extLst>
              <a:ext uri="{FF2B5EF4-FFF2-40B4-BE49-F238E27FC236}">
                <a16:creationId xmlns:a16="http://schemas.microsoft.com/office/drawing/2014/main" id="{A82DB526-5101-E4EC-156E-7F652FDE47F6}"/>
              </a:ext>
            </a:extLst>
          </p:cNvPr>
          <p:cNvGrpSpPr/>
          <p:nvPr/>
        </p:nvGrpSpPr>
        <p:grpSpPr>
          <a:xfrm>
            <a:off x="0" y="6359671"/>
            <a:ext cx="12192000" cy="524510"/>
            <a:chOff x="0" y="6333744"/>
            <a:chExt cx="12192000" cy="524510"/>
          </a:xfrm>
        </p:grpSpPr>
        <p:sp>
          <p:nvSpPr>
            <p:cNvPr id="3" name="object 3">
              <a:extLst>
                <a:ext uri="{FF2B5EF4-FFF2-40B4-BE49-F238E27FC236}">
                  <a16:creationId xmlns:a16="http://schemas.microsoft.com/office/drawing/2014/main" id="{F081272F-E7CA-59FB-450C-8F25515246D9}"/>
                </a:ext>
              </a:extLst>
            </p:cNvPr>
            <p:cNvSpPr/>
            <p:nvPr/>
          </p:nvSpPr>
          <p:spPr>
            <a:xfrm>
              <a:off x="0" y="6400800"/>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BC572C"/>
            </a:solidFill>
          </p:spPr>
          <p:txBody>
            <a:bodyPr wrap="square" lIns="0" tIns="0" rIns="0" bIns="0" rtlCol="0"/>
            <a:lstStyle/>
            <a:p>
              <a:endParaRPr/>
            </a:p>
          </p:txBody>
        </p:sp>
        <p:sp>
          <p:nvSpPr>
            <p:cNvPr id="5" name="object 4">
              <a:extLst>
                <a:ext uri="{FF2B5EF4-FFF2-40B4-BE49-F238E27FC236}">
                  <a16:creationId xmlns:a16="http://schemas.microsoft.com/office/drawing/2014/main" id="{9D7D921B-8545-EE83-CF24-C98819374F37}"/>
                </a:ext>
              </a:extLst>
            </p:cNvPr>
            <p:cNvSpPr/>
            <p:nvPr/>
          </p:nvSpPr>
          <p:spPr>
            <a:xfrm>
              <a:off x="0" y="6333744"/>
              <a:ext cx="12192000" cy="67310"/>
            </a:xfrm>
            <a:custGeom>
              <a:avLst/>
              <a:gdLst/>
              <a:ahLst/>
              <a:cxnLst/>
              <a:rect l="l" t="t" r="r" b="b"/>
              <a:pathLst>
                <a:path w="12192000" h="67310">
                  <a:moveTo>
                    <a:pt x="12192000" y="0"/>
                  </a:moveTo>
                  <a:lnTo>
                    <a:pt x="0" y="0"/>
                  </a:lnTo>
                  <a:lnTo>
                    <a:pt x="0" y="67055"/>
                  </a:lnTo>
                  <a:lnTo>
                    <a:pt x="12192000" y="67055"/>
                  </a:lnTo>
                  <a:lnTo>
                    <a:pt x="12192000" y="0"/>
                  </a:lnTo>
                  <a:close/>
                </a:path>
              </a:pathLst>
            </a:custGeom>
            <a:solidFill>
              <a:srgbClr val="E38312"/>
            </a:solidFill>
          </p:spPr>
          <p:txBody>
            <a:bodyPr wrap="square" lIns="0" tIns="0" rIns="0" bIns="0" rtlCol="0"/>
            <a:lstStyle/>
            <a:p>
              <a:endParaRPr/>
            </a:p>
          </p:txBody>
        </p:sp>
      </p:grpSp>
      <p:sp>
        <p:nvSpPr>
          <p:cNvPr id="6" name="object 10">
            <a:extLst>
              <a:ext uri="{FF2B5EF4-FFF2-40B4-BE49-F238E27FC236}">
                <a16:creationId xmlns:a16="http://schemas.microsoft.com/office/drawing/2014/main" id="{DCAF3C1C-A127-D6D6-0E1C-34DFD6EA945C}"/>
              </a:ext>
            </a:extLst>
          </p:cNvPr>
          <p:cNvSpPr txBox="1">
            <a:spLocks noGrp="1"/>
          </p:cNvSpPr>
          <p:nvPr>
            <p:ph type="ftr" sz="quarter" idx="5"/>
          </p:nvPr>
        </p:nvSpPr>
        <p:spPr>
          <a:xfrm>
            <a:off x="4038600" y="6539078"/>
            <a:ext cx="4114800" cy="140423"/>
          </a:xfrm>
          <a:prstGeom prst="rect">
            <a:avLst/>
          </a:prstGeom>
        </p:spPr>
        <p:txBody>
          <a:bodyPr vert="horz" wrap="square" lIns="0" tIns="1905" rIns="0" bIns="0" rtlCol="0">
            <a:spAutoFit/>
          </a:bodyPr>
          <a:lstStyle/>
          <a:p>
            <a:pPr marL="12700">
              <a:lnSpc>
                <a:spcPct val="100000"/>
              </a:lnSpc>
              <a:spcBef>
                <a:spcPts val="15"/>
              </a:spcBef>
            </a:pPr>
            <a:r>
              <a:rPr lang="en-US" dirty="0"/>
              <a:t>© </a:t>
            </a:r>
            <a:r>
              <a:rPr spc="-5" dirty="0"/>
              <a:t>DR. DR. PETRA </a:t>
            </a:r>
            <a:r>
              <a:rPr dirty="0"/>
              <a:t>INWINKL</a:t>
            </a:r>
            <a:endParaRPr spc="-5" dirty="0"/>
          </a:p>
        </p:txBody>
      </p:sp>
      <p:sp>
        <p:nvSpPr>
          <p:cNvPr id="9" name="Slide Number Placeholder 10">
            <a:extLst>
              <a:ext uri="{FF2B5EF4-FFF2-40B4-BE49-F238E27FC236}">
                <a16:creationId xmlns:a16="http://schemas.microsoft.com/office/drawing/2014/main" id="{67F1A2B1-6C41-48B0-6465-89F5D887F922}"/>
              </a:ext>
            </a:extLst>
          </p:cNvPr>
          <p:cNvSpPr>
            <a:spLocks noGrp="1"/>
          </p:cNvSpPr>
          <p:nvPr>
            <p:ph type="sldNum" sz="quarter" idx="7"/>
          </p:nvPr>
        </p:nvSpPr>
        <p:spPr>
          <a:xfrm>
            <a:off x="9150030" y="6426727"/>
            <a:ext cx="2743200" cy="365125"/>
          </a:xfrm>
        </p:spPr>
        <p:txBody>
          <a:bodyPr/>
          <a:lstStyle/>
          <a:p>
            <a:pPr marL="38100">
              <a:lnSpc>
                <a:spcPct val="100000"/>
              </a:lnSpc>
              <a:spcBef>
                <a:spcPts val="5"/>
              </a:spcBef>
            </a:pPr>
            <a:fld id="{81D60167-4931-47E6-BA6A-407CBD079E47}" type="slidenum">
              <a:rPr lang="en-AT" smtClean="0"/>
              <a:t>3</a:t>
            </a:fld>
            <a:endParaRPr lang="en-AT" dirty="0"/>
          </a:p>
        </p:txBody>
      </p:sp>
    </p:spTree>
    <p:extLst>
      <p:ext uri="{BB962C8B-B14F-4D97-AF65-F5344CB8AC3E}">
        <p14:creationId xmlns:p14="http://schemas.microsoft.com/office/powerpoint/2010/main" val="323427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82DB526-5101-E4EC-156E-7F652FDE47F6}"/>
              </a:ext>
            </a:extLst>
          </p:cNvPr>
          <p:cNvGrpSpPr/>
          <p:nvPr/>
        </p:nvGrpSpPr>
        <p:grpSpPr>
          <a:xfrm>
            <a:off x="0" y="6359671"/>
            <a:ext cx="12192000" cy="524510"/>
            <a:chOff x="0" y="6333744"/>
            <a:chExt cx="12192000" cy="524510"/>
          </a:xfrm>
        </p:grpSpPr>
        <p:sp>
          <p:nvSpPr>
            <p:cNvPr id="3" name="object 3">
              <a:extLst>
                <a:ext uri="{FF2B5EF4-FFF2-40B4-BE49-F238E27FC236}">
                  <a16:creationId xmlns:a16="http://schemas.microsoft.com/office/drawing/2014/main" id="{F081272F-E7CA-59FB-450C-8F25515246D9}"/>
                </a:ext>
              </a:extLst>
            </p:cNvPr>
            <p:cNvSpPr/>
            <p:nvPr/>
          </p:nvSpPr>
          <p:spPr>
            <a:xfrm>
              <a:off x="0" y="6400800"/>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BC572C"/>
            </a:solidFill>
          </p:spPr>
          <p:txBody>
            <a:bodyPr wrap="square" lIns="0" tIns="0" rIns="0" bIns="0" rtlCol="0"/>
            <a:lstStyle/>
            <a:p>
              <a:endParaRPr/>
            </a:p>
          </p:txBody>
        </p:sp>
        <p:sp>
          <p:nvSpPr>
            <p:cNvPr id="5" name="object 4">
              <a:extLst>
                <a:ext uri="{FF2B5EF4-FFF2-40B4-BE49-F238E27FC236}">
                  <a16:creationId xmlns:a16="http://schemas.microsoft.com/office/drawing/2014/main" id="{9D7D921B-8545-EE83-CF24-C98819374F37}"/>
                </a:ext>
              </a:extLst>
            </p:cNvPr>
            <p:cNvSpPr/>
            <p:nvPr/>
          </p:nvSpPr>
          <p:spPr>
            <a:xfrm>
              <a:off x="0" y="6333744"/>
              <a:ext cx="12192000" cy="67310"/>
            </a:xfrm>
            <a:custGeom>
              <a:avLst/>
              <a:gdLst/>
              <a:ahLst/>
              <a:cxnLst/>
              <a:rect l="l" t="t" r="r" b="b"/>
              <a:pathLst>
                <a:path w="12192000" h="67310">
                  <a:moveTo>
                    <a:pt x="12192000" y="0"/>
                  </a:moveTo>
                  <a:lnTo>
                    <a:pt x="0" y="0"/>
                  </a:lnTo>
                  <a:lnTo>
                    <a:pt x="0" y="67055"/>
                  </a:lnTo>
                  <a:lnTo>
                    <a:pt x="12192000" y="67055"/>
                  </a:lnTo>
                  <a:lnTo>
                    <a:pt x="12192000" y="0"/>
                  </a:lnTo>
                  <a:close/>
                </a:path>
              </a:pathLst>
            </a:custGeom>
            <a:solidFill>
              <a:srgbClr val="E38312"/>
            </a:solidFill>
          </p:spPr>
          <p:txBody>
            <a:bodyPr wrap="square" lIns="0" tIns="0" rIns="0" bIns="0" rtlCol="0"/>
            <a:lstStyle/>
            <a:p>
              <a:endParaRPr/>
            </a:p>
          </p:txBody>
        </p:sp>
      </p:grpSp>
      <p:sp>
        <p:nvSpPr>
          <p:cNvPr id="6" name="object 10">
            <a:extLst>
              <a:ext uri="{FF2B5EF4-FFF2-40B4-BE49-F238E27FC236}">
                <a16:creationId xmlns:a16="http://schemas.microsoft.com/office/drawing/2014/main" id="{DCAF3C1C-A127-D6D6-0E1C-34DFD6EA945C}"/>
              </a:ext>
            </a:extLst>
          </p:cNvPr>
          <p:cNvSpPr txBox="1">
            <a:spLocks noGrp="1"/>
          </p:cNvSpPr>
          <p:nvPr>
            <p:ph type="ftr" sz="quarter" idx="5"/>
          </p:nvPr>
        </p:nvSpPr>
        <p:spPr>
          <a:xfrm>
            <a:off x="4038600" y="6539078"/>
            <a:ext cx="4114800" cy="140423"/>
          </a:xfrm>
          <a:prstGeom prst="rect">
            <a:avLst/>
          </a:prstGeom>
        </p:spPr>
        <p:txBody>
          <a:bodyPr vert="horz" wrap="square" lIns="0" tIns="1905" rIns="0" bIns="0" rtlCol="0">
            <a:spAutoFit/>
          </a:bodyPr>
          <a:lstStyle/>
          <a:p>
            <a:pPr marL="12700">
              <a:lnSpc>
                <a:spcPct val="100000"/>
              </a:lnSpc>
              <a:spcBef>
                <a:spcPts val="15"/>
              </a:spcBef>
            </a:pPr>
            <a:r>
              <a:rPr lang="en-US" dirty="0"/>
              <a:t>©  </a:t>
            </a:r>
            <a:r>
              <a:rPr spc="-5" dirty="0"/>
              <a:t>DR. DR. PETRA </a:t>
            </a:r>
            <a:r>
              <a:rPr dirty="0"/>
              <a:t>INWINKL</a:t>
            </a:r>
            <a:endParaRPr spc="-5" dirty="0"/>
          </a:p>
        </p:txBody>
      </p:sp>
      <p:sp>
        <p:nvSpPr>
          <p:cNvPr id="9" name="Slide Number Placeholder 10">
            <a:extLst>
              <a:ext uri="{FF2B5EF4-FFF2-40B4-BE49-F238E27FC236}">
                <a16:creationId xmlns:a16="http://schemas.microsoft.com/office/drawing/2014/main" id="{67F1A2B1-6C41-48B0-6465-89F5D887F922}"/>
              </a:ext>
            </a:extLst>
          </p:cNvPr>
          <p:cNvSpPr>
            <a:spLocks noGrp="1"/>
          </p:cNvSpPr>
          <p:nvPr>
            <p:ph type="sldNum" sz="quarter" idx="7"/>
          </p:nvPr>
        </p:nvSpPr>
        <p:spPr>
          <a:xfrm>
            <a:off x="9150030" y="6426727"/>
            <a:ext cx="2743200" cy="365125"/>
          </a:xfrm>
        </p:spPr>
        <p:txBody>
          <a:bodyPr/>
          <a:lstStyle/>
          <a:p>
            <a:pPr marL="38100">
              <a:lnSpc>
                <a:spcPct val="100000"/>
              </a:lnSpc>
              <a:spcBef>
                <a:spcPts val="5"/>
              </a:spcBef>
            </a:pPr>
            <a:fld id="{81D60167-4931-47E6-BA6A-407CBD079E47}" type="slidenum">
              <a:rPr lang="en-AT" smtClean="0"/>
              <a:t>4</a:t>
            </a:fld>
            <a:endParaRPr lang="en-AT" dirty="0"/>
          </a:p>
        </p:txBody>
      </p:sp>
      <p:sp>
        <p:nvSpPr>
          <p:cNvPr id="7" name="Textfeld 6">
            <a:extLst>
              <a:ext uri="{FF2B5EF4-FFF2-40B4-BE49-F238E27FC236}">
                <a16:creationId xmlns:a16="http://schemas.microsoft.com/office/drawing/2014/main" id="{DF56CD62-F21C-849E-A54F-232D2EA29DCC}"/>
              </a:ext>
            </a:extLst>
          </p:cNvPr>
          <p:cNvSpPr txBox="1"/>
          <p:nvPr/>
        </p:nvSpPr>
        <p:spPr>
          <a:xfrm>
            <a:off x="217087" y="256558"/>
            <a:ext cx="11498525"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de-AT" b="1" dirty="0"/>
              <a:t>Contact </a:t>
            </a:r>
            <a:r>
              <a:rPr lang="de-AT" b="1" dirty="0" err="1"/>
              <a:t>details</a:t>
            </a:r>
            <a:r>
              <a:rPr lang="de-AT" dirty="0"/>
              <a:t>:</a:t>
            </a:r>
          </a:p>
          <a:p>
            <a:r>
              <a:rPr lang="de-AT" dirty="0"/>
              <a:t>Chair Financial Accounting and Reporting </a:t>
            </a:r>
          </a:p>
          <a:p>
            <a:r>
              <a:rPr lang="en-US" dirty="0">
                <a:solidFill>
                  <a:schemeClr val="bg1"/>
                </a:solidFill>
              </a:rPr>
              <a:t>Web: </a:t>
            </a:r>
            <a:r>
              <a:rPr lang="en-US" dirty="0">
                <a:solidFill>
                  <a:schemeClr val="bg1"/>
                </a:solidFill>
                <a:hlinkClick r:id="rId3">
                  <a:extLst>
                    <a:ext uri="{A12FA001-AC4F-418D-AE19-62706E023703}">
                      <ahyp:hlinkClr xmlns:ahyp="http://schemas.microsoft.com/office/drawing/2018/hyperlinkcolor" val="tx"/>
                    </a:ext>
                  </a:extLst>
                </a:hlinkClick>
              </a:rPr>
              <a:t>Financial Accounting and Reporting (univie.ac.at)</a:t>
            </a:r>
            <a:endParaRPr lang="en-US" dirty="0">
              <a:solidFill>
                <a:schemeClr val="bg1"/>
              </a:solidFill>
            </a:endParaRPr>
          </a:p>
          <a:p>
            <a:endParaRPr lang="de-AT" dirty="0">
              <a:solidFill>
                <a:schemeClr val="bg1"/>
              </a:solidFill>
            </a:endParaRPr>
          </a:p>
          <a:p>
            <a:r>
              <a:rPr lang="de-AT" dirty="0"/>
              <a:t>Sophie Herrele</a:t>
            </a:r>
          </a:p>
          <a:p>
            <a:r>
              <a:rPr lang="de-AT" dirty="0"/>
              <a:t>Email: </a:t>
            </a:r>
            <a:r>
              <a:rPr lang="de-AT" dirty="0">
                <a:hlinkClick r:id="rId4">
                  <a:extLst>
                    <a:ext uri="{A12FA001-AC4F-418D-AE19-62706E023703}">
                      <ahyp:hlinkClr xmlns:ahyp="http://schemas.microsoft.com/office/drawing/2018/hyperlinkcolor" val="tx"/>
                    </a:ext>
                  </a:extLst>
                </a:hlinkClick>
              </a:rPr>
              <a:t>sophie.herrele@univie.ac.at</a:t>
            </a:r>
            <a:endParaRPr lang="de-AT" dirty="0"/>
          </a:p>
          <a:p>
            <a:r>
              <a:rPr lang="de-AT" dirty="0"/>
              <a:t>Tel.: +43-1-4277-980-3625</a:t>
            </a:r>
          </a:p>
          <a:p>
            <a:r>
              <a:rPr lang="de-AT" dirty="0"/>
              <a:t>Room: 4.336</a:t>
            </a:r>
          </a:p>
        </p:txBody>
      </p:sp>
    </p:spTree>
    <p:extLst>
      <p:ext uri="{BB962C8B-B14F-4D97-AF65-F5344CB8AC3E}">
        <p14:creationId xmlns:p14="http://schemas.microsoft.com/office/powerpoint/2010/main" val="14035821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Breitbild</PresentationFormat>
  <Paragraphs>81</Paragraphs>
  <Slides>4</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Aptos</vt:lpstr>
      <vt:lpstr>Aptos Display</vt:lpstr>
      <vt:lpstr>Arial</vt:lpstr>
      <vt:lpstr>Office</vt:lpstr>
      <vt:lpstr>Financial Accounting and Reporting I &amp; II New Master curriculum from WS 2024</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Herrele</dc:creator>
  <cp:lastModifiedBy>Sophie Herrele</cp:lastModifiedBy>
  <cp:revision>4</cp:revision>
  <dcterms:created xsi:type="dcterms:W3CDTF">2024-08-27T09:56:24Z</dcterms:created>
  <dcterms:modified xsi:type="dcterms:W3CDTF">2024-08-28T08:24:34Z</dcterms:modified>
</cp:coreProperties>
</file>