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0" r:id="rId6"/>
    <p:sldId id="262" r:id="rId7"/>
    <p:sldId id="273" r:id="rId8"/>
    <p:sldId id="282" r:id="rId9"/>
    <p:sldId id="258" r:id="rId10"/>
    <p:sldId id="274" r:id="rId11"/>
    <p:sldId id="283" r:id="rId12"/>
    <p:sldId id="265" r:id="rId13"/>
    <p:sldId id="266" r:id="rId14"/>
    <p:sldId id="279" r:id="rId15"/>
    <p:sldId id="271" r:id="rId16"/>
    <p:sldId id="281" r:id="rId17"/>
  </p:sldIdLst>
  <p:sldSz cx="9144000" cy="6858000" type="screen4x3"/>
  <p:notesSz cx="6669088" cy="9872663"/>
  <p:custDataLst>
    <p:tags r:id="rId2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2" clrIdx="0">
    <p:extLst>
      <p:ext uri="{19B8F6BF-5375-455C-9EA6-DF929625EA0E}">
        <p15:presenceInfo xmlns:p15="http://schemas.microsoft.com/office/powerpoint/2012/main" userId="Christina Drimmel" providerId="None"/>
      </p:ext>
    </p:extLst>
  </p:cmAuthor>
  <p:cmAuthor id="2" name="Christina Drimmel" initials="CD [2]" lastIdx="4" clrIdx="1">
    <p:extLst>
      <p:ext uri="{19B8F6BF-5375-455C-9EA6-DF929625EA0E}">
        <p15:presenceInfo xmlns:p15="http://schemas.microsoft.com/office/powerpoint/2012/main" userId="c022c9616c43c9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9" autoAdjust="0"/>
    <p:restoredTop sz="94720" autoAdjust="0"/>
  </p:normalViewPr>
  <p:slideViewPr>
    <p:cSldViewPr snapToGrid="0" showGuides="1">
      <p:cViewPr varScale="1">
        <p:scale>
          <a:sx n="105" d="100"/>
          <a:sy n="105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4" d="100"/>
          <a:sy n="94" d="100"/>
        </p:scale>
        <p:origin x="27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5348"/>
          </a:xfrm>
          <a:prstGeom prst="rect">
            <a:avLst/>
          </a:prstGeom>
        </p:spPr>
        <p:txBody>
          <a:bodyPr vert="horz" lIns="90411" tIns="45205" rIns="90411" bIns="45205" rtlCol="0"/>
          <a:lstStyle>
            <a:lvl1pPr algn="l">
              <a:defRPr sz="1200"/>
            </a:lvl1pPr>
          </a:lstStyle>
          <a:p>
            <a:endParaRPr lang="de-AT" dirty="0">
              <a:latin typeface="Calibri" panose="020F050202020403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8" y="2"/>
            <a:ext cx="2889938" cy="495348"/>
          </a:xfrm>
          <a:prstGeom prst="rect">
            <a:avLst/>
          </a:prstGeom>
        </p:spPr>
        <p:txBody>
          <a:bodyPr vert="horz" lIns="90411" tIns="45205" rIns="90411" bIns="45205" rtlCol="0"/>
          <a:lstStyle>
            <a:lvl1pPr algn="r">
              <a:defRPr sz="1200"/>
            </a:lvl1pPr>
          </a:lstStyle>
          <a:p>
            <a:fld id="{7064D662-6B32-41D5-8E1A-96A9B6FAE509}" type="datetimeFigureOut">
              <a:rPr lang="de-AT" smtClean="0">
                <a:latin typeface="Calibri" panose="020F0502020204030204" pitchFamily="34" charset="0"/>
              </a:rPr>
              <a:t>26.02.24</a:t>
            </a:fld>
            <a:endParaRPr lang="de-AT" dirty="0">
              <a:latin typeface="Calibri" panose="020F050202020403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377318"/>
            <a:ext cx="2889938" cy="495347"/>
          </a:xfrm>
          <a:prstGeom prst="rect">
            <a:avLst/>
          </a:prstGeom>
        </p:spPr>
        <p:txBody>
          <a:bodyPr vert="horz" lIns="90411" tIns="45205" rIns="90411" bIns="45205" rtlCol="0" anchor="b"/>
          <a:lstStyle>
            <a:lvl1pPr algn="l">
              <a:defRPr sz="1200"/>
            </a:lvl1pPr>
          </a:lstStyle>
          <a:p>
            <a:endParaRPr lang="de-AT" dirty="0">
              <a:latin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8" y="9377318"/>
            <a:ext cx="2889938" cy="495347"/>
          </a:xfrm>
          <a:prstGeom prst="rect">
            <a:avLst/>
          </a:prstGeom>
        </p:spPr>
        <p:txBody>
          <a:bodyPr vert="horz" lIns="90411" tIns="45205" rIns="90411" bIns="45205" rtlCol="0" anchor="b"/>
          <a:lstStyle>
            <a:lvl1pPr algn="r">
              <a:defRPr sz="1200"/>
            </a:lvl1pPr>
          </a:lstStyle>
          <a:p>
            <a:fld id="{8455DAD7-9648-4334-9973-3F53D86295A5}" type="slidenum">
              <a:rPr lang="de-AT" smtClean="0">
                <a:latin typeface="Calibri" panose="020F0502020204030204" pitchFamily="34" charset="0"/>
              </a:rPr>
              <a:t>‹Nr.›</a:t>
            </a:fld>
            <a:endParaRPr lang="de-A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4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5348"/>
          </a:xfrm>
          <a:prstGeom prst="rect">
            <a:avLst/>
          </a:prstGeom>
        </p:spPr>
        <p:txBody>
          <a:bodyPr vert="horz" lIns="90411" tIns="45205" rIns="90411" bIns="45205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2"/>
            <a:ext cx="2889938" cy="495348"/>
          </a:xfrm>
          <a:prstGeom prst="rect">
            <a:avLst/>
          </a:prstGeom>
        </p:spPr>
        <p:txBody>
          <a:bodyPr vert="horz" lIns="90411" tIns="45205" rIns="90411" bIns="45205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4BCA5CE-CF9B-49B4-9F54-EA4676D5EF6F}" type="datetimeFigureOut">
              <a:rPr lang="de-AT" smtClean="0"/>
              <a:pPr/>
              <a:t>26.02.24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1" tIns="45205" rIns="90411" bIns="45205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51222"/>
            <a:ext cx="5335270" cy="3887360"/>
          </a:xfrm>
          <a:prstGeom prst="rect">
            <a:avLst/>
          </a:prstGeom>
        </p:spPr>
        <p:txBody>
          <a:bodyPr vert="horz" lIns="90411" tIns="45205" rIns="90411" bIns="45205" rtlCol="0"/>
          <a:lstStyle/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889938" cy="495347"/>
          </a:xfrm>
          <a:prstGeom prst="rect">
            <a:avLst/>
          </a:prstGeom>
        </p:spPr>
        <p:txBody>
          <a:bodyPr vert="horz" lIns="90411" tIns="45205" rIns="90411" bIns="45205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377318"/>
            <a:ext cx="2889938" cy="495347"/>
          </a:xfrm>
          <a:prstGeom prst="rect">
            <a:avLst/>
          </a:prstGeom>
        </p:spPr>
        <p:txBody>
          <a:bodyPr vert="horz" lIns="90411" tIns="45205" rIns="90411" bIns="45205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C53593F-2752-4925-959E-BC626CD185A1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1282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ltGray">
          <a:xfrm>
            <a:off x="0" y="1376413"/>
            <a:ext cx="9144000" cy="13475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sz="135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723950"/>
            <a:ext cx="914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white">
          <a:xfrm>
            <a:off x="305991" y="2220322"/>
            <a:ext cx="8532019" cy="29347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white">
          <a:xfrm>
            <a:off x="305991" y="1503563"/>
            <a:ext cx="8532018" cy="61275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980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Bild klei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D2BC41-4865-420F-AA16-8D4447DCDF8D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/>
          </p:nvPr>
        </p:nvSpPr>
        <p:spPr>
          <a:xfrm>
            <a:off x="3834893" y="2097089"/>
            <a:ext cx="5004000" cy="3852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1761"/>
            <a:ext cx="3296444" cy="170696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05992" y="1359154"/>
            <a:ext cx="3276000" cy="43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34893" y="1119187"/>
            <a:ext cx="5002720" cy="78090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603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Bild größ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4F1A5-D136-4962-BC32-580BEFD395BB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26413" y="5824602"/>
            <a:ext cx="5004000" cy="184311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869613" y="2097088"/>
            <a:ext cx="4968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5991" y="2097088"/>
            <a:ext cx="3297600" cy="3852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10484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Bild größ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18E2F2-3C28-4F6C-BC89-3651662AED0F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/>
          </p:nvPr>
        </p:nvSpPr>
        <p:spPr>
          <a:xfrm>
            <a:off x="5540013" y="2097088"/>
            <a:ext cx="3297600" cy="3852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9444"/>
            <a:ext cx="5019374" cy="213009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05992" y="2097088"/>
            <a:ext cx="5004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34098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groß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F8AA411-01CC-4872-9411-BCEDC687EE2A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9772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05991" y="2097088"/>
            <a:ext cx="8531622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096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abfallen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0" y="2362914"/>
            <a:ext cx="9144000" cy="45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306388" y="2004219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91966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B775920-CD2E-4817-92ED-BA2A4E210361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8"/>
          </p:nvPr>
        </p:nvSpPr>
        <p:spPr>
          <a:xfrm>
            <a:off x="6933236" y="1177925"/>
            <a:ext cx="1904378" cy="453599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9772"/>
            <a:ext cx="6408000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05990" y="1177924"/>
            <a:ext cx="6408000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0093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E515EC1-7BE9-49C6-85F4-59B24DED4449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7306868" y="1177925"/>
            <a:ext cx="1530746" cy="447052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806430" y="1177926"/>
            <a:ext cx="3274094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9036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305992" y="1177926"/>
            <a:ext cx="3274094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1846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60D951D-FB75-4DBB-9A88-542759B7E7E2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7306868" y="2097088"/>
            <a:ext cx="1530746" cy="36168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9036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806430" y="2110552"/>
            <a:ext cx="3274094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33641"/>
            <a:ext cx="3273698" cy="174184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305992" y="2110552"/>
            <a:ext cx="3274094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4062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79E9-AD95-4692-82D4-3F354C12B03E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65446" y="5824603"/>
            <a:ext cx="4176000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4"/>
          </p:nvPr>
        </p:nvSpPr>
        <p:spPr>
          <a:xfrm>
            <a:off x="4665445" y="2097087"/>
            <a:ext cx="4176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4603"/>
            <a:ext cx="4176000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06388" y="2097087"/>
            <a:ext cx="4176000" cy="36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070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2088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990" y="2097088"/>
            <a:ext cx="8532019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864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black">
          <a:xfrm>
            <a:off x="305991" y="5263520"/>
            <a:ext cx="8532019" cy="686429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black">
          <a:xfrm>
            <a:off x="305991" y="3429000"/>
            <a:ext cx="8532018" cy="1711123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980001" cy="540000"/>
          </a:xfrm>
          <a:prstGeom prst="rect">
            <a:avLst/>
          </a:prstGeom>
        </p:spPr>
      </p:pic>
      <p:cxnSp>
        <p:nvCxnSpPr>
          <p:cNvPr id="6" name="Gerader Verbinder 5"/>
          <p:cNvCxnSpPr/>
          <p:nvPr userDrawn="1"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28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wen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95816-2EF9-41F2-A58E-DC511286CCF7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2088"/>
            <a:ext cx="6399212" cy="185737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991" y="2097088"/>
            <a:ext cx="6399610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395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720148"/>
            <a:ext cx="914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13675" y="2238758"/>
            <a:ext cx="8532019" cy="29347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13675" y="1114425"/>
            <a:ext cx="8532018" cy="986529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8641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über-  schrif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black">
          <a:xfrm>
            <a:off x="305991" y="5263521"/>
            <a:ext cx="8532019" cy="293470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black">
          <a:xfrm>
            <a:off x="305991" y="4294208"/>
            <a:ext cx="8532018" cy="845915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cxnSp>
        <p:nvCxnSpPr>
          <p:cNvPr id="5" name="Gerader Verbinder 4"/>
          <p:cNvCxnSpPr/>
          <p:nvPr userDrawn="1"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40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9663-F09F-4EE8-B15D-3106759D4891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65446" y="5824603"/>
            <a:ext cx="4202982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0285" y="2097088"/>
            <a:ext cx="4157725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6388" y="5824603"/>
            <a:ext cx="4202982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5991" y="2097088"/>
            <a:ext cx="4157725" cy="36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1988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62C4-2679-40F7-8FE7-88B9D61171F2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80283" y="2921000"/>
            <a:ext cx="4157726" cy="3028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80284" y="2097088"/>
            <a:ext cx="4157725" cy="669261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0566" y="2921000"/>
            <a:ext cx="4163150" cy="3028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0565" y="2097088"/>
            <a:ext cx="4163151" cy="669261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853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Bild klei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95F4F7-9D8D-4617-A44E-32F52171BEC9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541169" y="5824603"/>
            <a:ext cx="3296443" cy="183222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564222" y="1366837"/>
            <a:ext cx="3276000" cy="43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5991" y="2097088"/>
            <a:ext cx="5010137" cy="3852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991" y="1119187"/>
            <a:ext cx="5010137" cy="78090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224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9613" y="6422400"/>
            <a:ext cx="828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7549" y="6422400"/>
            <a:ext cx="696206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05992" y="6422400"/>
            <a:ext cx="72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24B9821-0753-452D-AD77-E3B9BDA14F54}" type="datetime1">
              <a:rPr lang="de-DE" smtClean="0"/>
              <a:t>26.02.24</a:t>
            </a:fld>
            <a:endParaRPr lang="de-AT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5991" y="2097088"/>
            <a:ext cx="8531622" cy="38528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5991" y="1119187"/>
            <a:ext cx="8531622" cy="7809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AT" dirty="0"/>
              <a:t>Titelmasterformat </a:t>
            </a:r>
            <a:br>
              <a:rPr lang="de-AT" dirty="0"/>
            </a:br>
            <a:r>
              <a:rPr lang="de-AT" dirty="0"/>
              <a:t>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05991" y="404813"/>
            <a:ext cx="1386001" cy="378000"/>
          </a:xfrm>
          <a:prstGeom prst="rect">
            <a:avLst/>
          </a:prstGeom>
        </p:spPr>
      </p:pic>
      <p:cxnSp>
        <p:nvCxnSpPr>
          <p:cNvPr id="10" name="Gerader Verbinder 9"/>
          <p:cNvCxnSpPr/>
          <p:nvPr userDrawn="1"/>
        </p:nvCxnSpPr>
        <p:spPr>
          <a:xfrm>
            <a:off x="305991" y="6165850"/>
            <a:ext cx="85320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68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685800" rtl="0" eaLnBrk="1" latinLnBrk="0" hangingPunct="1">
        <a:lnSpc>
          <a:spcPct val="95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0975" algn="l" defTabSz="685800" rtl="0" eaLnBrk="1" latinLnBrk="0" hangingPunct="1">
        <a:lnSpc>
          <a:spcPct val="95000"/>
        </a:lnSpc>
        <a:spcBef>
          <a:spcPts val="375"/>
        </a:spcBef>
        <a:buSzPct val="100000"/>
        <a:buFont typeface="Calibri" panose="020F0502020204030204" pitchFamily="34" charset="0"/>
        <a:buChar char="◦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7800" algn="l" defTabSz="685800" rtl="0" eaLnBrk="1" latinLnBrk="0" hangingPunct="1">
        <a:lnSpc>
          <a:spcPct val="95000"/>
        </a:lnSpc>
        <a:spcBef>
          <a:spcPts val="375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6213" algn="l" defTabSz="685800" rtl="0" eaLnBrk="1" latinLnBrk="0" hangingPunct="1">
        <a:lnSpc>
          <a:spcPct val="95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4150" algn="l" defTabSz="685800" rtl="0" eaLnBrk="1" latinLnBrk="0" hangingPunct="1">
        <a:lnSpc>
          <a:spcPct val="95000"/>
        </a:lnSpc>
        <a:spcBef>
          <a:spcPts val="375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" pos="2880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pos="193">
          <p15:clr>
            <a:srgbClr val="F26B43"/>
          </p15:clr>
        </p15:guide>
        <p15:guide id="17" pos="5567">
          <p15:clr>
            <a:srgbClr val="F26B43"/>
          </p15:clr>
        </p15:guide>
        <p15:guide id="18" orient="horz" pos="255">
          <p15:clr>
            <a:srgbClr val="F26B43"/>
          </p15:clr>
        </p15:guide>
        <p15:guide id="19" orient="horz" pos="1196">
          <p15:clr>
            <a:srgbClr val="F26B43"/>
          </p15:clr>
        </p15:guide>
        <p15:guide id="20" orient="horz" pos="3884">
          <p15:clr>
            <a:srgbClr val="F26B43"/>
          </p15:clr>
        </p15:guide>
        <p15:guide id="21" pos="4224">
          <p15:clr>
            <a:srgbClr val="F26B43"/>
          </p15:clr>
        </p15:guide>
        <p15:guide id="22" orient="horz" pos="1321">
          <p15:clr>
            <a:srgbClr val="F26B43"/>
          </p15:clr>
        </p15:guide>
        <p15:guide id="23" orient="horz" pos="3748">
          <p15:clr>
            <a:srgbClr val="F26B43"/>
          </p15:clr>
        </p15:guide>
        <p15:guide id="24" orient="horz" pos="702">
          <p15:clr>
            <a:srgbClr val="F26B43"/>
          </p15:clr>
        </p15:guide>
        <p15:guide id="25" orient="horz" pos="7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ufind.univie.ac.at/de/person.html?id=925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0F78C05-43FC-4050-8816-D08DC2E11F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9801"/>
          <a:stretch>
            <a:fillRect/>
          </a:stretch>
        </p:blipFill>
        <p:spPr/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Financial Accounting and Reporting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05990" y="1607563"/>
            <a:ext cx="8532018" cy="612759"/>
          </a:xfrm>
        </p:spPr>
        <p:txBody>
          <a:bodyPr/>
          <a:lstStyle/>
          <a:p>
            <a:r>
              <a:rPr lang="de-AT" dirty="0"/>
              <a:t>Externes Rechnungswesen</a:t>
            </a:r>
          </a:p>
        </p:txBody>
      </p:sp>
    </p:spTree>
    <p:extLst>
      <p:ext uri="{BB962C8B-B14F-4D97-AF65-F5344CB8AC3E}">
        <p14:creationId xmlns:p14="http://schemas.microsoft.com/office/powerpoint/2010/main" val="333292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302CD27-5DC0-4C1C-875A-C8D8F3E1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1BBC5C-EE5E-45CA-A5C8-1597CCF4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OLV-Wegweiser für Masterstudierende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3683D9-6436-4C68-97D2-171A6833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A283A4A-A8C8-44E4-B627-29C18375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64" y="1602220"/>
            <a:ext cx="8532019" cy="46157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AT" dirty="0"/>
              <a:t>Kick-Off Meeting (Team bis zu 10 Stud.) 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Zwei Wochen bis 1 Monat vor Semesterbeginn; z.B. 14.02.2024 – Kick off, 11:30 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Themenbesprechung aus den folgenden Gebieten: Accounting; Corporate </a:t>
            </a:r>
            <a:r>
              <a:rPr lang="de-AT" dirty="0" err="1"/>
              <a:t>Governance</a:t>
            </a:r>
            <a:r>
              <a:rPr lang="de-AT" dirty="0"/>
              <a:t>; Auditing; </a:t>
            </a:r>
            <a:r>
              <a:rPr lang="de-AT" dirty="0" err="1"/>
              <a:t>Current</a:t>
            </a:r>
            <a:r>
              <a:rPr lang="de-AT" dirty="0"/>
              <a:t> </a:t>
            </a:r>
            <a:r>
              <a:rPr lang="de-AT" dirty="0" err="1"/>
              <a:t>Issues</a:t>
            </a:r>
            <a:r>
              <a:rPr lang="de-AT" dirty="0"/>
              <a:t> in…</a:t>
            </a:r>
          </a:p>
          <a:p>
            <a:pPr marL="642938" lvl="1" indent="-457200"/>
            <a:r>
              <a:rPr lang="de-AT" dirty="0"/>
              <a:t>Typischerweise sind dies aktuelle Forschungsthemen; teilweisewerden die Studierenden in Forschungsprojekte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Methodenbesprechung (qualitative Methoden)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Festlegung der Regelmäßige Teamtreffen (viermal) während des laufenden Semesters zusätzlich zum </a:t>
            </a:r>
            <a:r>
              <a:rPr lang="de-AT" dirty="0" err="1"/>
              <a:t>Masterarbeitskonversatorium</a:t>
            </a:r>
            <a:endParaRPr lang="de-AT" dirty="0"/>
          </a:p>
          <a:p>
            <a:pPr lvl="1"/>
            <a:r>
              <a:rPr lang="de-AT" dirty="0"/>
              <a:t>Laufender Fortschrittsbericht und Diskussion im Team</a:t>
            </a:r>
          </a:p>
          <a:p>
            <a:pPr lvl="1"/>
            <a:r>
              <a:rPr lang="de-AT" dirty="0"/>
              <a:t>Ziel Fertigstellung der Arbeit in einem Semester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FCA4609-47B5-4B64-BAF8-8E512EF8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87" y="749808"/>
            <a:ext cx="8531622" cy="780901"/>
          </a:xfrm>
        </p:spPr>
        <p:txBody>
          <a:bodyPr/>
          <a:lstStyle/>
          <a:p>
            <a:r>
              <a:rPr lang="de-AT" dirty="0"/>
              <a:t>Dr. Dr. Petra Inwinkl – Ablauf während des Semesters</a:t>
            </a:r>
          </a:p>
        </p:txBody>
      </p:sp>
    </p:spTree>
    <p:extLst>
      <p:ext uri="{BB962C8B-B14F-4D97-AF65-F5344CB8AC3E}">
        <p14:creationId xmlns:p14="http://schemas.microsoft.com/office/powerpoint/2010/main" val="93227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302CD27-5DC0-4C1C-875A-C8D8F3E1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1BBC5C-EE5E-45CA-A5C8-1597CCF4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3683D9-6436-4C68-97D2-171A6833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A283A4A-A8C8-44E4-B627-29C18375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0" y="1996504"/>
            <a:ext cx="8532019" cy="3636000"/>
          </a:xfrm>
        </p:spPr>
        <p:txBody>
          <a:bodyPr/>
          <a:lstStyle/>
          <a:p>
            <a:pPr marL="0" indent="0">
              <a:buNone/>
            </a:pPr>
            <a:r>
              <a:rPr lang="de-AT" i="1" dirty="0"/>
              <a:t>Fachbereich für </a:t>
            </a:r>
            <a:r>
              <a:rPr lang="de-AT" i="1" dirty="0" err="1"/>
              <a:t>Governance</a:t>
            </a:r>
            <a:r>
              <a:rPr lang="de-AT" i="1" dirty="0"/>
              <a:t> in Non-Profit</a:t>
            </a:r>
            <a:br>
              <a:rPr lang="de-AT" i="1" dirty="0"/>
            </a:br>
            <a:r>
              <a:rPr lang="de-AT" i="1" dirty="0"/>
              <a:t>Institutionen (https://genos.univie.ac.at)</a:t>
            </a:r>
          </a:p>
          <a:p>
            <a:pPr marL="0" indent="0">
              <a:buNone/>
            </a:pPr>
            <a:endParaRPr lang="de-AT" sz="900" dirty="0"/>
          </a:p>
          <a:p>
            <a:pPr marL="0" indent="0">
              <a:buNone/>
            </a:pPr>
            <a:r>
              <a:rPr lang="de-AT" dirty="0"/>
              <a:t>Themenvergabe aus folgenden Gebieten: </a:t>
            </a:r>
          </a:p>
          <a:p>
            <a:pPr lvl="1"/>
            <a:r>
              <a:rPr lang="de-AT" dirty="0"/>
              <a:t> Arbeitsökonomie - Labor Economics</a:t>
            </a:r>
          </a:p>
          <a:p>
            <a:pPr lvl="1"/>
            <a:r>
              <a:rPr lang="de-AT" dirty="0"/>
              <a:t> Betriebliches Prüfungswesen, Revision</a:t>
            </a:r>
          </a:p>
          <a:p>
            <a:pPr lvl="1"/>
            <a:r>
              <a:rPr lang="de-AT" dirty="0"/>
              <a:t> Betriebliches Rechnungswesen, Rechnungslegung</a:t>
            </a:r>
          </a:p>
          <a:p>
            <a:pPr lvl="1"/>
            <a:r>
              <a:rPr lang="de-AT" dirty="0"/>
              <a:t> Controlling und Kostenanalyse - Controlling &amp; </a:t>
            </a:r>
            <a:r>
              <a:rPr lang="de-AT" dirty="0" err="1"/>
              <a:t>Cost</a:t>
            </a:r>
            <a:r>
              <a:rPr lang="de-AT" dirty="0"/>
              <a:t> Analysis</a:t>
            </a:r>
          </a:p>
          <a:p>
            <a:pPr lvl="1"/>
            <a:r>
              <a:rPr lang="de-AT" dirty="0"/>
              <a:t> Innovations- und Wissensmanagement – Innovation &amp; Knowledge</a:t>
            </a:r>
            <a:br>
              <a:rPr lang="de-AT" dirty="0"/>
            </a:br>
            <a:r>
              <a:rPr lang="de-AT" dirty="0"/>
              <a:t> Management</a:t>
            </a:r>
          </a:p>
          <a:p>
            <a:pPr lvl="1"/>
            <a:r>
              <a:rPr lang="de-AT" dirty="0"/>
              <a:t> </a:t>
            </a:r>
            <a:r>
              <a:rPr lang="de-AT" dirty="0" err="1"/>
              <a:t>Nonprofit</a:t>
            </a:r>
            <a:r>
              <a:rPr lang="de-AT" dirty="0"/>
              <a:t>, Gemeinwohl und öffentliche Wirtschaft – </a:t>
            </a:r>
            <a:r>
              <a:rPr lang="de-AT" dirty="0" err="1"/>
              <a:t>Nonprofit</a:t>
            </a:r>
            <a:r>
              <a:rPr lang="de-AT" dirty="0"/>
              <a:t>, </a:t>
            </a:r>
            <a:br>
              <a:rPr lang="de-AT" dirty="0"/>
            </a:br>
            <a:r>
              <a:rPr lang="de-AT" dirty="0"/>
              <a:t> Public </a:t>
            </a:r>
            <a:r>
              <a:rPr lang="de-AT" dirty="0" err="1"/>
              <a:t>Goods</a:t>
            </a:r>
            <a:r>
              <a:rPr lang="de-AT" dirty="0"/>
              <a:t> &amp; Public Economy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FCA4609-47B5-4B64-BAF8-8E512EF8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0" y="1131853"/>
            <a:ext cx="8531622" cy="780901"/>
          </a:xfrm>
        </p:spPr>
        <p:txBody>
          <a:bodyPr/>
          <a:lstStyle/>
          <a:p>
            <a:br>
              <a:rPr lang="de-AT" dirty="0"/>
            </a:br>
            <a:br>
              <a:rPr lang="de-AT" dirty="0"/>
            </a:br>
            <a:br>
              <a:rPr lang="de-AT" dirty="0"/>
            </a:br>
            <a:br>
              <a:rPr lang="de-AT" dirty="0"/>
            </a:br>
            <a:r>
              <a:rPr lang="de-AT" dirty="0" err="1">
                <a:hlinkClick r:id="rId2"/>
              </a:rPr>
              <a:t>ao</a:t>
            </a:r>
            <a:r>
              <a:rPr lang="de-AT" dirty="0">
                <a:hlinkClick r:id="rId2"/>
              </a:rPr>
              <a:t>. </a:t>
            </a:r>
            <a:r>
              <a:rPr lang="de-AT" dirty="0" err="1">
                <a:hlinkClick r:id="rId2"/>
              </a:rPr>
              <a:t>Univ.Prof</a:t>
            </a:r>
            <a:r>
              <a:rPr lang="de-AT" dirty="0">
                <a:hlinkClick r:id="rId2"/>
              </a:rPr>
              <a:t>. Dr. Michaela </a:t>
            </a:r>
            <a:br>
              <a:rPr lang="de-AT" dirty="0">
                <a:hlinkClick r:id="rId2"/>
              </a:rPr>
            </a:br>
            <a:r>
              <a:rPr lang="de-AT" dirty="0">
                <a:hlinkClick r:id="rId2"/>
              </a:rPr>
              <a:t>Schaffhauser-Linzatti</a:t>
            </a: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53D80FD-A42D-4663-B63D-8D10AE0E0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11" y="1062649"/>
            <a:ext cx="2679837" cy="17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6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302CD27-5DC0-4C1C-875A-C8D8F3E1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12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1BBC5C-EE5E-45CA-A5C8-1597CCF4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OLV-Wegweiser für Masterstudierende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3683D9-6436-4C68-97D2-171A6833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A283A4A-A8C8-44E4-B627-29C183751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FCA4609-47B5-4B64-BAF8-8E512EF8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1472710"/>
            <a:ext cx="8531622" cy="1700213"/>
          </a:xfrm>
        </p:spPr>
        <p:txBody>
          <a:bodyPr/>
          <a:lstStyle/>
          <a:p>
            <a:r>
              <a:rPr lang="de-AT" dirty="0"/>
              <a:t>Kontaktdaten für organisatorische/administrative Belange:</a:t>
            </a:r>
            <a:br>
              <a:rPr lang="de-AT" dirty="0"/>
            </a:br>
            <a:br>
              <a:rPr lang="de-AT" dirty="0"/>
            </a:br>
            <a:br>
              <a:rPr lang="de-AT" dirty="0"/>
            </a:br>
            <a:r>
              <a:rPr lang="de-AT" dirty="0"/>
              <a:t> </a:t>
            </a:r>
            <a:r>
              <a:rPr lang="de-AT" sz="2400" dirty="0"/>
              <a:t>Melinda Hilgers</a:t>
            </a:r>
            <a:endParaRPr lang="de-AT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03A022-8E3C-4C3A-ADDA-4BB365D6AA0F}"/>
              </a:ext>
            </a:extLst>
          </p:cNvPr>
          <p:cNvSpPr/>
          <p:nvPr/>
        </p:nvSpPr>
        <p:spPr>
          <a:xfrm>
            <a:off x="305989" y="342900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Zimmer:	  04.336</a:t>
            </a:r>
          </a:p>
          <a:p>
            <a:r>
              <a:rPr lang="de-AT" dirty="0"/>
              <a:t>Telefon:	  +43-14277 DW 38 122</a:t>
            </a:r>
          </a:p>
          <a:p>
            <a:r>
              <a:rPr lang="de-AT" dirty="0"/>
              <a:t>Telefax:	  +43-14277 DW 838 122</a:t>
            </a:r>
          </a:p>
          <a:p>
            <a:r>
              <a:rPr lang="de-AT" dirty="0"/>
              <a:t>Email:	  melinda.hilgers@univie.ac.at</a:t>
            </a:r>
          </a:p>
        </p:txBody>
      </p:sp>
    </p:spTree>
    <p:extLst>
      <p:ext uri="{BB962C8B-B14F-4D97-AF65-F5344CB8AC3E}">
        <p14:creationId xmlns:p14="http://schemas.microsoft.com/office/powerpoint/2010/main" val="113333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B79AD0-7F2E-47ED-8839-8CE72BB3B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65C15F-BE87-40F2-A42B-676DFBF1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AC0FE2-53BA-4A82-9120-93E7CBB4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pic>
        <p:nvPicPr>
          <p:cNvPr id="6" name="Grafik 5" descr="Ein Bild, das Schnee, draußen, Himmel, Person enthält.&#10;&#10;Automatisch generierte Beschreibung">
            <a:extLst>
              <a:ext uri="{FF2B5EF4-FFF2-40B4-BE49-F238E27FC236}">
                <a16:creationId xmlns:a16="http://schemas.microsoft.com/office/drawing/2014/main" id="{E3D3A385-A15D-3B56-9EE6-D14245538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2" t="33589" r="-107926" b="-17330"/>
          <a:stretch/>
        </p:blipFill>
        <p:spPr>
          <a:xfrm>
            <a:off x="4774450" y="1007411"/>
            <a:ext cx="3540493" cy="2511552"/>
          </a:xfrm>
          <a:prstGeom prst="rect">
            <a:avLst/>
          </a:prstGeom>
        </p:spPr>
      </p:pic>
      <p:sp>
        <p:nvSpPr>
          <p:cNvPr id="17" name="Titel 6">
            <a:extLst>
              <a:ext uri="{FF2B5EF4-FFF2-40B4-BE49-F238E27FC236}">
                <a16:creationId xmlns:a16="http://schemas.microsoft.com/office/drawing/2014/main" id="{B4EEEED4-07C4-4DAE-A383-AA77F0C33D51}"/>
              </a:ext>
            </a:extLst>
          </p:cNvPr>
          <p:cNvSpPr>
            <a:spLocks noGrp="1"/>
          </p:cNvSpPr>
          <p:nvPr/>
        </p:nvSpPr>
        <p:spPr>
          <a:xfrm>
            <a:off x="306189" y="975981"/>
            <a:ext cx="8531622" cy="7809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dirty="0"/>
              <a:t>Viel Erfolg im Sommersemester 2024!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01D318-4F4E-4885-8BF0-7B57E6F7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80" y="4095417"/>
            <a:ext cx="2381611" cy="159424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F34C2C-FF03-4624-D85A-1AA6D072C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19" y="1955248"/>
            <a:ext cx="2987529" cy="37344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43E14F-85B0-FC9A-15EC-871807636A3B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579" r="1097" b="-579"/>
          <a:stretch/>
        </p:blipFill>
        <p:spPr>
          <a:xfrm>
            <a:off x="4972280" y="1955248"/>
            <a:ext cx="2350414" cy="161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B53E922-A835-41EB-9B40-79096AC8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08EDC3-ADA3-47A4-84DA-BAF723A4D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9750E8-14C9-4DDD-A8CE-DDF9403F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62C4-2679-40F7-8FE7-88B9D61171F2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9941F4A-A477-49E9-A386-CF3EF3960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992" y="2067019"/>
            <a:ext cx="3013512" cy="669261"/>
          </a:xfrm>
        </p:spPr>
        <p:txBody>
          <a:bodyPr/>
          <a:lstStyle/>
          <a:p>
            <a:r>
              <a:rPr lang="de-DE" dirty="0"/>
              <a:t>Dr. Dr. Petra Inwinkl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1968A47-9791-4DCF-A7E5-F8170ECD9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0444" y="2171458"/>
            <a:ext cx="4163151" cy="669261"/>
          </a:xfrm>
        </p:spPr>
        <p:txBody>
          <a:bodyPr/>
          <a:lstStyle/>
          <a:p>
            <a:r>
              <a:rPr lang="de-AT" dirty="0"/>
              <a:t>a.o. Univ.-Prof. </a:t>
            </a:r>
          </a:p>
          <a:p>
            <a:r>
              <a:rPr lang="de-AT" dirty="0"/>
              <a:t>Dr. Michaela Schaffhauser-Linzatti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C08A33-CC7C-44CF-86AC-5B9D03A6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1470413"/>
            <a:ext cx="8531622" cy="809670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OLV-Wegweiser Veranstaltung </a:t>
            </a:r>
            <a:br>
              <a:rPr lang="de-DE" dirty="0"/>
            </a:br>
            <a:r>
              <a:rPr lang="de-DE" dirty="0"/>
              <a:t>den Fachbereich Rechnungswesen (Financial Accounting and Reporting)</a:t>
            </a:r>
            <a:endParaRPr lang="de-AT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8CC2B278-F3DC-4556-93A1-2E7B6C1386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1586" t="4533" r="17782" b="36830"/>
          <a:stretch/>
        </p:blipFill>
        <p:spPr>
          <a:xfrm>
            <a:off x="799787" y="2915946"/>
            <a:ext cx="2151231" cy="2870591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69DC116C-41A7-08C5-7E25-04C00F7865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6" r="15766"/>
          <a:stretch/>
        </p:blipFill>
        <p:spPr>
          <a:xfrm>
            <a:off x="5328977" y="3089791"/>
            <a:ext cx="2151231" cy="27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7720746-09BF-481C-870D-2BDF5E72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10BFD-62F6-4550-8FB8-A0FE2269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6B20D5-21C0-4CF1-90FF-16BAB4DA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851724A-F83D-4443-B4FB-9E5EA874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89" y="1781620"/>
            <a:ext cx="8532019" cy="3852404"/>
          </a:xfrm>
        </p:spPr>
        <p:txBody>
          <a:bodyPr/>
          <a:lstStyle/>
          <a:p>
            <a:r>
              <a:rPr lang="de-DE" sz="1800" dirty="0"/>
              <a:t>Ausbildungsschwerpunkte:</a:t>
            </a:r>
          </a:p>
          <a:p>
            <a:pPr marL="522288" lvl="1" indent="-342900">
              <a:buFont typeface="+mj-lt"/>
              <a:buAutoNum type="arabicPeriod"/>
            </a:pPr>
            <a:r>
              <a:rPr lang="de-DE" sz="1800" dirty="0"/>
              <a:t>Nationale Rechnungslegung und Reporting (inklusive Softwareanwendung)</a:t>
            </a:r>
          </a:p>
          <a:p>
            <a:pPr marL="522288" lvl="1" indent="-342900">
              <a:buFont typeface="+mj-lt"/>
              <a:buAutoNum type="arabicPeriod"/>
            </a:pPr>
            <a:r>
              <a:rPr lang="de-DE" sz="1800" dirty="0"/>
              <a:t>Internationale Rechnungslegung und Reporting (IFRS)</a:t>
            </a:r>
          </a:p>
          <a:p>
            <a:pPr marL="522288" lvl="1" indent="-342900">
              <a:buFont typeface="+mj-lt"/>
              <a:buAutoNum type="arabicPeriod"/>
            </a:pPr>
            <a:r>
              <a:rPr lang="de-DE" sz="1800" dirty="0"/>
              <a:t>State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Art</a:t>
            </a:r>
            <a:r>
              <a:rPr lang="en-US" sz="1800" dirty="0"/>
              <a:t>: Current Issues in Accounting, Auditing and Corporate Governance </a:t>
            </a:r>
            <a:r>
              <a:rPr lang="de-DE" sz="1800" dirty="0"/>
              <a:t>und Seminar (Verfassen der wissenschaftlichen Abschlussarbeit)</a:t>
            </a:r>
          </a:p>
          <a:p>
            <a:r>
              <a:rPr lang="de-DE" sz="1800" dirty="0"/>
              <a:t>Ausbildungsziele: </a:t>
            </a:r>
          </a:p>
          <a:p>
            <a:pPr lvl="1"/>
            <a:r>
              <a:rPr lang="de-DE" sz="1800" dirty="0"/>
              <a:t>Profunde Kenntnisse auf den Gebieten der Rechnungslegung </a:t>
            </a:r>
          </a:p>
          <a:p>
            <a:pPr lvl="1"/>
            <a:r>
              <a:rPr lang="de-DE" sz="1800" dirty="0"/>
              <a:t>Vorbereitung der Studierenden auf eine einschlägige berufliche Tätigkeit sowohl im In- als auch im englischsprachigen Ausland. </a:t>
            </a:r>
          </a:p>
          <a:p>
            <a:pPr lvl="1"/>
            <a:r>
              <a:rPr lang="de-DE" sz="1800" b="1" dirty="0"/>
              <a:t>Lehrveranstaltungen im MA werden grundsätzlich in englischer Sprache angeboten.</a:t>
            </a:r>
            <a:endParaRPr lang="de-AT" sz="1800" b="1" dirty="0"/>
          </a:p>
          <a:p>
            <a:r>
              <a:rPr lang="de-DE" sz="1800" dirty="0"/>
              <a:t>Berufsbilder:</a:t>
            </a:r>
          </a:p>
          <a:p>
            <a:pPr lvl="1"/>
            <a:r>
              <a:rPr lang="de-DE" sz="1800" dirty="0"/>
              <a:t>leitende Funktionen in Rechnungswesen-  und Finanzabteilungen österreichischer und internationaler Konzerne und Unternehmen, Controlling, Wirtschaftsprüfung, Steuerberatung und Unternehmensberatung. </a:t>
            </a:r>
            <a:endParaRPr lang="de-AT" sz="1800" dirty="0"/>
          </a:p>
          <a:p>
            <a:endParaRPr lang="de-AT" sz="110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21E276B-8C40-4962-80C2-1C465AC1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89" y="993244"/>
            <a:ext cx="8531622" cy="631209"/>
          </a:xfrm>
        </p:spPr>
        <p:txBody>
          <a:bodyPr/>
          <a:lstStyle/>
          <a:p>
            <a:r>
              <a:rPr lang="de-DE" dirty="0"/>
              <a:t>Ausbildungsschwerpunkte Bereich Rechnungswesen (Financial Accounting and Reporting)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719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43ABE6D-3381-4591-95A3-933CB3DCA8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Überblick über die Inhalte des Minor/Major und Ablauf Masterarbeitsbetreuung</a:t>
            </a:r>
            <a:endParaRPr lang="de-AT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698704-629F-4866-9C37-EEADD1CB22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10524" y="6423024"/>
            <a:ext cx="828675" cy="365125"/>
          </a:xfrm>
        </p:spPr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472180-DC7E-410C-A80D-C8A334E0F9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023938" y="6423025"/>
            <a:ext cx="5937249" cy="365125"/>
          </a:xfrm>
        </p:spPr>
        <p:txBody>
          <a:bodyPr/>
          <a:lstStyle/>
          <a:p>
            <a:r>
              <a:rPr lang="de-AT" dirty="0"/>
              <a:t>OLV-Wegweiser für Masterstudierende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6928C7-D305-4C08-90CF-53D296D677B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04801" y="6423024"/>
            <a:ext cx="719138" cy="365125"/>
          </a:xfrm>
        </p:spPr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155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0D2E06-E814-4014-9928-02945803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4E2362-F9C7-19EF-9C9D-FE0D0AD7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C02CAE-F584-40CF-3ACF-B6B90871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25EFB0F-7664-C644-5C58-0B4C11D9B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8" y="2005648"/>
            <a:ext cx="8520105" cy="40934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CE8697CF-3334-308D-DEA8-BF4CD14BD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Einführungsphase und Rechnungswesen I (Minor 20 ECTS)</a:t>
            </a:r>
          </a:p>
        </p:txBody>
      </p:sp>
    </p:spTree>
    <p:extLst>
      <p:ext uri="{BB962C8B-B14F-4D97-AF65-F5344CB8AC3E}">
        <p14:creationId xmlns:p14="http://schemas.microsoft.com/office/powerpoint/2010/main" val="3165052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6</a:t>
            </a:fld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OLV-Wegweiser für Masterstudierende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DD3B-7A62-4922-8F59-33534BD82B7F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06189" y="762000"/>
            <a:ext cx="8531622" cy="780901"/>
          </a:xfrm>
        </p:spPr>
        <p:txBody>
          <a:bodyPr/>
          <a:lstStyle/>
          <a:p>
            <a:r>
              <a:rPr lang="de-AT" dirty="0"/>
              <a:t>Rechnungswesen II (Major 20 ECTS)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228FCA9-6C3A-1906-666C-561BC3B23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72" y="1880732"/>
            <a:ext cx="8427251" cy="40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4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EF7243D-F6CE-4863-A902-0D2C6CF8B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91" y="2331720"/>
            <a:ext cx="8532018" cy="1711123"/>
          </a:xfrm>
        </p:spPr>
        <p:txBody>
          <a:bodyPr/>
          <a:lstStyle/>
          <a:p>
            <a:r>
              <a:rPr lang="de-DE" dirty="0"/>
              <a:t>Unsere Anforderungen an eine Abschlussthese</a:t>
            </a:r>
            <a:endParaRPr lang="de-AT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0B0CBFB-6171-455B-921D-977F941B8D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87200" y="6423024"/>
            <a:ext cx="828675" cy="365125"/>
          </a:xfrm>
        </p:spPr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7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12C1F9-F796-4A61-93A3-9C503E78B7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025129" y="6423025"/>
            <a:ext cx="5936059" cy="365125"/>
          </a:xfrm>
        </p:spPr>
        <p:txBody>
          <a:bodyPr/>
          <a:lstStyle/>
          <a:p>
            <a:r>
              <a:rPr lang="de-AT" dirty="0"/>
              <a:t>OLV-Wegweiser für Masterstudierende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CA1C26-9DEA-4057-A95F-4690629AED2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05991" y="6423024"/>
            <a:ext cx="719138" cy="365125"/>
          </a:xfrm>
        </p:spPr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2834B8-FF6B-7842-5971-5CC5239F5421}"/>
              </a:ext>
            </a:extLst>
          </p:cNvPr>
          <p:cNvSpPr txBox="1"/>
          <p:nvPr/>
        </p:nvSpPr>
        <p:spPr>
          <a:xfrm>
            <a:off x="305991" y="4575340"/>
            <a:ext cx="7896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Hinweis: Wenn Sie ein Betreuungsansuchen an eine Person unseres Fachbereichs gestellt haben, warten Sie bitte auf die Antwort, bevor Sie eine weitere Person kontaktieren.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0014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B6237-0813-8243-5A30-265821953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B0BC9BB-2849-C543-0F53-108E0C73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19DED4-6ECC-4578-5BEC-0C30387C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OLV-Wegweiser für Masterstudierende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0B5D07-68A4-2271-CC00-21F3B12A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62C4-2679-40F7-8FE7-88B9D61171F2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E929D9-815D-AB55-0FE4-E4E303EE0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992" y="2067019"/>
            <a:ext cx="3013512" cy="669261"/>
          </a:xfrm>
        </p:spPr>
        <p:txBody>
          <a:bodyPr/>
          <a:lstStyle/>
          <a:p>
            <a:r>
              <a:rPr lang="de-DE" dirty="0"/>
              <a:t>Dr. Dr. Petra Inwinkl</a:t>
            </a:r>
            <a:endParaRPr lang="de-AT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C8F121A-9427-8A27-4413-9914A341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95" y="1167516"/>
            <a:ext cx="8531622" cy="809670"/>
          </a:xfrm>
        </p:spPr>
        <p:txBody>
          <a:bodyPr/>
          <a:lstStyle/>
          <a:p>
            <a:br>
              <a:rPr lang="de-DE" dirty="0"/>
            </a:br>
            <a:r>
              <a:rPr lang="de-DE" dirty="0"/>
              <a:t>Wie kommen Sie zu einer Zusage?</a:t>
            </a:r>
            <a:endParaRPr lang="de-AT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F4BBEF81-FE69-174E-61A8-0C5C8195FB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1586" t="4533" r="17782" b="36830"/>
          <a:stretch/>
        </p:blipFill>
        <p:spPr>
          <a:xfrm>
            <a:off x="799787" y="2915946"/>
            <a:ext cx="2151231" cy="287059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17D09E5-66A1-A962-6FE6-5C0F2C188A43}"/>
              </a:ext>
            </a:extLst>
          </p:cNvPr>
          <p:cNvSpPr txBox="1"/>
          <p:nvPr/>
        </p:nvSpPr>
        <p:spPr>
          <a:xfrm>
            <a:off x="3346703" y="2647216"/>
            <a:ext cx="53994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Kontaktaufnahme zur Betreuungsabklärung per email an Dr. Angelos Angelakis </a:t>
            </a:r>
          </a:p>
          <a:p>
            <a:r>
              <a:rPr lang="de-AT" dirty="0"/>
              <a:t>- Email an: angelos.angelakis@univie.ac.at</a:t>
            </a:r>
            <a:br>
              <a:rPr lang="de-AT" dirty="0"/>
            </a:br>
            <a:r>
              <a:rPr lang="de-AT" dirty="0"/>
              <a:t>- Betreuung ausschließlich auf Englisch</a:t>
            </a:r>
          </a:p>
          <a:p>
            <a:r>
              <a:rPr lang="de-AT" dirty="0"/>
              <a:t>- </a:t>
            </a:r>
            <a:r>
              <a:rPr lang="de-AT" b="1" dirty="0"/>
              <a:t>Neuaufnahmen ab SS 2025</a:t>
            </a:r>
            <a:endParaRPr lang="de-AT" dirty="0"/>
          </a:p>
          <a:p>
            <a:endParaRPr lang="de-AT" dirty="0"/>
          </a:p>
          <a:p>
            <a:r>
              <a:rPr lang="de-AT" dirty="0"/>
              <a:t>Besuch der Lehrveranstaltungen ein Semester vor Betreuungsbeginn:</a:t>
            </a:r>
          </a:p>
          <a:p>
            <a:r>
              <a:rPr lang="de-AT" b="1" dirty="0"/>
              <a:t>KU State </a:t>
            </a:r>
            <a:r>
              <a:rPr lang="de-AT" b="1" dirty="0" err="1"/>
              <a:t>of</a:t>
            </a:r>
            <a:r>
              <a:rPr lang="de-AT" b="1" dirty="0"/>
              <a:t> </a:t>
            </a:r>
            <a:r>
              <a:rPr lang="de-AT" b="1" dirty="0" err="1"/>
              <a:t>the</a:t>
            </a:r>
            <a:r>
              <a:rPr lang="de-AT" b="1" dirty="0"/>
              <a:t> Art: </a:t>
            </a:r>
            <a:r>
              <a:rPr lang="de-AT" b="1" dirty="0" err="1"/>
              <a:t>Current</a:t>
            </a:r>
            <a:r>
              <a:rPr lang="de-AT" b="1" dirty="0"/>
              <a:t> </a:t>
            </a:r>
            <a:r>
              <a:rPr lang="de-AT" b="1" dirty="0" err="1"/>
              <a:t>Issues</a:t>
            </a:r>
            <a:r>
              <a:rPr lang="de-AT" b="1" dirty="0"/>
              <a:t> in Accounting, Auditing and Corporate </a:t>
            </a:r>
            <a:r>
              <a:rPr lang="de-AT" b="1" dirty="0" err="1"/>
              <a:t>Governance</a:t>
            </a:r>
            <a:r>
              <a:rPr lang="de-AT" b="1" dirty="0"/>
              <a:t> I oder II (Inwinkl, Englisch, im SS/WS)</a:t>
            </a:r>
          </a:p>
        </p:txBody>
      </p:sp>
    </p:spTree>
    <p:extLst>
      <p:ext uri="{BB962C8B-B14F-4D97-AF65-F5344CB8AC3E}">
        <p14:creationId xmlns:p14="http://schemas.microsoft.com/office/powerpoint/2010/main" val="318804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7720746-09BF-481C-870D-2BDF5E72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10BFD-62F6-4550-8FB8-A0FE2269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OLV-Wegweiser für Masterstudierende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6B20D5-21C0-4CF1-90FF-16BAB4DA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E2AD-92E6-4CC7-AAA0-6B2D1EE85984}" type="datetime1">
              <a:rPr lang="de-DE" smtClean="0"/>
              <a:t>26.02.24</a:t>
            </a:fld>
            <a:endParaRPr lang="de-AT" dirty="0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71344C53-94A5-4E94-8594-BADC70B09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41" y="1355826"/>
            <a:ext cx="8649353" cy="4402057"/>
          </a:xfrm>
        </p:spPr>
        <p:txBody>
          <a:bodyPr/>
          <a:lstStyle/>
          <a:p>
            <a:r>
              <a:rPr lang="de-DE" dirty="0"/>
              <a:t>Welche Zeithorizonte stecken daher? </a:t>
            </a:r>
          </a:p>
          <a:p>
            <a:pPr lvl="1"/>
            <a:r>
              <a:rPr lang="de-DE" dirty="0"/>
              <a:t>20 ECTS = 500 Stunden = </a:t>
            </a:r>
            <a:r>
              <a:rPr lang="de-DE" b="1" dirty="0"/>
              <a:t>lt. Studienplan Fertigstellung in einem Semester</a:t>
            </a:r>
          </a:p>
          <a:p>
            <a:pPr lvl="1"/>
            <a:r>
              <a:rPr lang="de-DE" dirty="0"/>
              <a:t>Maximale Dauer:  12 Monate, ansonsten Rücklegung der Betreuung</a:t>
            </a:r>
            <a:endParaRPr lang="de-DE" b="1" dirty="0"/>
          </a:p>
          <a:p>
            <a:r>
              <a:rPr lang="de-DE" dirty="0"/>
              <a:t>Voraussetzung Betreuung Masterarbeiten:</a:t>
            </a:r>
          </a:p>
          <a:p>
            <a:pPr lvl="1"/>
            <a:r>
              <a:rPr lang="de-DE" dirty="0"/>
              <a:t>Nachweis Besuch Major/Minor Externes Rechnungswesen</a:t>
            </a:r>
          </a:p>
          <a:p>
            <a:pPr lvl="1"/>
            <a:r>
              <a:rPr lang="de-AT" b="1" dirty="0"/>
              <a:t>ACHTUNG: KU State </a:t>
            </a:r>
            <a:r>
              <a:rPr lang="de-AT" b="1" dirty="0" err="1"/>
              <a:t>of</a:t>
            </a:r>
            <a:r>
              <a:rPr lang="de-AT" b="1" dirty="0"/>
              <a:t> </a:t>
            </a:r>
            <a:r>
              <a:rPr lang="de-AT" b="1" dirty="0" err="1"/>
              <a:t>the</a:t>
            </a:r>
            <a:r>
              <a:rPr lang="de-AT" b="1" dirty="0"/>
              <a:t> Art: </a:t>
            </a:r>
            <a:r>
              <a:rPr lang="de-AT" b="1" dirty="0" err="1"/>
              <a:t>Current</a:t>
            </a:r>
            <a:r>
              <a:rPr lang="de-AT" b="1" dirty="0"/>
              <a:t> </a:t>
            </a:r>
            <a:r>
              <a:rPr lang="de-AT" b="1" dirty="0" err="1"/>
              <a:t>Issues</a:t>
            </a:r>
            <a:r>
              <a:rPr lang="de-AT" b="1" dirty="0"/>
              <a:t> in Accounting, Auditing and Corporate </a:t>
            </a:r>
            <a:r>
              <a:rPr lang="de-AT" b="1" dirty="0" err="1"/>
              <a:t>Governance</a:t>
            </a:r>
            <a:r>
              <a:rPr lang="de-AT" b="1" dirty="0"/>
              <a:t> I oder II (Inwinkl, Englisch, im SS/WS) wir dringendst empfohlen</a:t>
            </a:r>
            <a:endParaRPr lang="de-DE" dirty="0"/>
          </a:p>
          <a:p>
            <a:pPr lvl="1"/>
            <a:r>
              <a:rPr lang="de-DE" dirty="0"/>
              <a:t>Bei Betreuungszusage parallel Besuch Masterarbeitskonversatorium (2 ECTS) </a:t>
            </a:r>
          </a:p>
          <a:p>
            <a:pPr lvl="3"/>
            <a:r>
              <a:rPr lang="de-DE" dirty="0"/>
              <a:t>040152 SE </a:t>
            </a:r>
            <a:r>
              <a:rPr lang="de-DE" dirty="0" err="1"/>
              <a:t>Masterarbeitskonversatorium</a:t>
            </a:r>
            <a:r>
              <a:rPr lang="de-DE" dirty="0"/>
              <a:t> (2024SS) Inwinkl</a:t>
            </a:r>
          </a:p>
          <a:p>
            <a:pPr lvl="3"/>
            <a:r>
              <a:rPr lang="de-DE" dirty="0"/>
              <a:t>Bei Anmeldung </a:t>
            </a:r>
            <a:r>
              <a:rPr lang="de-DE" dirty="0">
                <a:solidFill>
                  <a:srgbClr val="FF0000"/>
                </a:solidFill>
              </a:rPr>
              <a:t>unbedingt hohe Punkteanzahl </a:t>
            </a:r>
            <a:r>
              <a:rPr lang="de-DE" dirty="0"/>
              <a:t>setzen, wenn Sie von Dr. Dr. Inwinkl betreut werden!</a:t>
            </a:r>
            <a:endParaRPr lang="de-DE" sz="160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21E276B-8C40-4962-80C2-1C465AC1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1079683"/>
            <a:ext cx="8531622" cy="552287"/>
          </a:xfrm>
        </p:spPr>
        <p:txBody>
          <a:bodyPr/>
          <a:lstStyle/>
          <a:p>
            <a:r>
              <a:rPr lang="de-AT" dirty="0"/>
              <a:t> Zeithorizonte und Voraussetzungen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05799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Uni_Wien_Lehre_Forschung_Calibri">
  <a:themeElements>
    <a:clrScheme name="Universität Wien">
      <a:dk1>
        <a:sysClr val="windowText" lastClr="000000"/>
      </a:dk1>
      <a:lt1>
        <a:sysClr val="window" lastClr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Uni_Wien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rlage_Lehre_Forschung_Calibri.potx" id="{BFF6A2C8-AD75-4DBA-BFB3-476795136981}" vid="{6430FCEC-20B7-4D19-AF46-1A7094A599A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90D26D27A4BC4EBD32213AE79E7D50" ma:contentTypeVersion="10" ma:contentTypeDescription="Ein neues Dokument erstellen." ma:contentTypeScope="" ma:versionID="dd3dfaa06f4b20652bcf146e2a54aa6c">
  <xsd:schema xmlns:xsd="http://www.w3.org/2001/XMLSchema" xmlns:xs="http://www.w3.org/2001/XMLSchema" xmlns:p="http://schemas.microsoft.com/office/2006/metadata/properties" xmlns:ns3="1ed426d4-8c13-4ee9-9280-598c342015aa" targetNamespace="http://schemas.microsoft.com/office/2006/metadata/properties" ma:root="true" ma:fieldsID="7cfcda1a23382e79ef0a666230996ae9" ns3:_="">
    <xsd:import namespace="1ed426d4-8c13-4ee9-9280-598c342015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426d4-8c13-4ee9-9280-598c342015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764310-081E-42D0-ABD1-600A482E7350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1ed426d4-8c13-4ee9-9280-598c342015aa"/>
  </ds:schemaRefs>
</ds:datastoreItem>
</file>

<file path=customXml/itemProps2.xml><?xml version="1.0" encoding="utf-8"?>
<ds:datastoreItem xmlns:ds="http://schemas.openxmlformats.org/officeDocument/2006/customXml" ds:itemID="{A810F828-3696-4A97-ADC9-17619DB98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d426d4-8c13-4ee9-9280-598c342015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67E494-BFE4-426C-9008-FFD1C23E60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Vorlage_Lehre_Forschung_Calibri</Template>
  <TotalTime>0</TotalTime>
  <Words>715</Words>
  <Application>Microsoft Macintosh PowerPoint</Application>
  <PresentationFormat>Bildschirmpräsentation (4:3)</PresentationFormat>
  <Paragraphs>101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Symbol</vt:lpstr>
      <vt:lpstr>Uni_Wien_Lehre_Forschung_Calibri</vt:lpstr>
      <vt:lpstr>Externes Rechnungswesen</vt:lpstr>
      <vt:lpstr>  OLV-Wegweiser Veranstaltung  den Fachbereich Rechnungswesen (Financial Accounting and Reporting)</vt:lpstr>
      <vt:lpstr>Ausbildungsschwerpunkte Bereich Rechnungswesen (Financial Accounting and Reporting)</vt:lpstr>
      <vt:lpstr>Überblick über die Inhalte des Minor/Major und Ablauf Masterarbeitsbetreuung</vt:lpstr>
      <vt:lpstr>Einführungsphase und Rechnungswesen I (Minor 20 ECTS)</vt:lpstr>
      <vt:lpstr>Rechnungswesen II (Major 20 ECTS) </vt:lpstr>
      <vt:lpstr>Unsere Anforderungen an eine Abschlussthese</vt:lpstr>
      <vt:lpstr> Wie kommen Sie zu einer Zusage?</vt:lpstr>
      <vt:lpstr> Zeithorizonte und Voraussetzungen </vt:lpstr>
      <vt:lpstr>Dr. Dr. Petra Inwinkl – Ablauf während des Semesters</vt:lpstr>
      <vt:lpstr>    ao. Univ.Prof. Dr. Michaela  Schaffhauser-Linzatti</vt:lpstr>
      <vt:lpstr>Kontaktdaten für organisatorische/administrative Belange:    Melinda Hilgers</vt:lpstr>
      <vt:lpstr>PowerPoint-Präsentation</vt:lpstr>
    </vt:vector>
  </TitlesOfParts>
  <Company>Universität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Externes Rechnungswesen</dc:title>
  <dc:creator>anonym</dc:creator>
  <cp:lastModifiedBy>StudentIn</cp:lastModifiedBy>
  <cp:revision>95</cp:revision>
  <cp:lastPrinted>2023-09-19T10:19:32Z</cp:lastPrinted>
  <dcterms:created xsi:type="dcterms:W3CDTF">2021-02-11T10:07:12Z</dcterms:created>
  <dcterms:modified xsi:type="dcterms:W3CDTF">2024-02-26T09:50:17Z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0x0101006190D26D27A4BC4EBD32213AE79E7D50</vt:lpwstr>
  </property>
</Properties>
</file>